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theme+xml" PartName="/ppt/theme/theme1.xml"/>
  <Default ContentType="image/jpeg" Extension="jpeg"/>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280" r:id="rId28"/>
    <p:sldId id="283" r:id="rId29"/>
    <p:sldId id="284" r:id="rId30"/>
    <p:sldId id="285" r:id="rId31"/>
    <p:sldId id="286" r:id="rId32"/>
    <p:sldId id="287" r:id="rId33"/>
    <p:sldId id="288" r:id="rId34"/>
    <p:sldId id="290" r:id="rId35"/>
    <p:sldId id="289"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05.04.2023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05.04.2023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05.04.2023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05.04.2023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05.04.2023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alpha val="39000"/>
              </a:srgbClr>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05.04.2023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mailto:mukcbs25@mail.r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Подзаголовок 2"/>
          <p:cNvSpPr>
            <a:spLocks noGrp="1"/>
          </p:cNvSpPr>
          <p:nvPr>
            <p:ph idx="1" type="subTitle"/>
          </p:nvPr>
        </p:nvSpPr>
        <p:spPr>
          <a:xfrm>
            <a:off x="357158" y="5786454"/>
            <a:ext cx="8429684" cy="785818"/>
          </a:xfrm>
        </p:spPr>
        <p:txBody>
          <a:bodyPr>
            <a:normAutofit/>
          </a:bodyPr>
          <a:lstStyle/>
          <a:p>
            <a:r>
              <a:rPr dirty="0" err="1" i="1" lang="ru-RU" smtClean="0" sz="3600">
                <a:solidFill>
                  <a:schemeClr val="tx2"/>
                </a:solidFill>
                <a:latin charset="0" pitchFamily="34" typeface="Impact"/>
              </a:rPr>
              <a:t>Ишмулла</a:t>
            </a:r>
            <a:r>
              <a:rPr b="1" dirty="0" i="1" lang="ru-RU" smtClean="0" sz="3600">
                <a:solidFill>
                  <a:schemeClr val="tx2"/>
                </a:solidFill>
                <a:latin charset="0" pitchFamily="34" typeface="Impact"/>
              </a:rPr>
              <a:t> </a:t>
            </a:r>
            <a:r>
              <a:rPr dirty="0" err="1" i="1" lang="ru-RU" smtClean="0" sz="3600">
                <a:solidFill>
                  <a:schemeClr val="tx2"/>
                </a:solidFill>
                <a:latin charset="0" pitchFamily="34" typeface="Impact"/>
              </a:rPr>
              <a:t>Ишкалеевич</a:t>
            </a:r>
            <a:r>
              <a:rPr dirty="0" i="1" lang="ru-RU" smtClean="0" sz="3600">
                <a:solidFill>
                  <a:schemeClr val="tx2"/>
                </a:solidFill>
                <a:latin charset="0" pitchFamily="34" typeface="Impact"/>
              </a:rPr>
              <a:t> </a:t>
            </a:r>
            <a:r>
              <a:rPr dirty="0" err="1" i="1" lang="ru-RU" smtClean="0" sz="3600">
                <a:solidFill>
                  <a:schemeClr val="tx2"/>
                </a:solidFill>
                <a:latin charset="0" pitchFamily="34" typeface="Impact"/>
              </a:rPr>
              <a:t>Дильмухаметов</a:t>
            </a:r>
            <a:endParaRPr dirty="0" i="1" lang="ru-RU" sz="3600">
              <a:solidFill>
                <a:schemeClr val="tx2"/>
              </a:solidFill>
              <a:latin charset="0" pitchFamily="34" typeface="Impact"/>
            </a:endParaRPr>
          </a:p>
        </p:txBody>
      </p:sp>
      <p:pic>
        <p:nvPicPr>
          <p:cNvPr descr="DSC_0039.JPG" id="4" name="Рисунок 3"/>
          <p:cNvPicPr>
            <a:picLocks noChangeAspect="1"/>
          </p:cNvPicPr>
          <p:nvPr/>
        </p:nvPicPr>
        <p:blipFill>
          <a:blip cstate="print" r:embed="rId2"/>
          <a:srcRect b="16" l="43" t="3"/>
          <a:stretch>
            <a:fillRect/>
          </a:stretch>
        </p:blipFill>
        <p:spPr>
          <a:xfrm>
            <a:off x="357158" y="214290"/>
            <a:ext cx="8429652" cy="5500726"/>
          </a:xfrm>
          <a:prstGeom prst="rect">
            <a:avLst/>
          </a:prstGeom>
        </p:spPr>
      </p:pic>
    </p:spTree>
  </p:cSld>
  <p:clrMapOvr>
    <a:masterClrMapping/>
  </p:clrMapOvr>
  <p:transition>
    <p:cover/>
  </p:transition>
  <p:timing>
    <p:tnLst>
      <p:par>
        <p:cTn dur="indefinite" id="1" nodeType="tmRoot" restart="never"/>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Autofit/>
          </a:bodyPr>
          <a:lstStyle/>
          <a:p>
            <a:r>
              <a:rPr dirty="0" lang="ru-RU" smtClean="0" sz="3600">
                <a:solidFill>
                  <a:schemeClr val="tx1"/>
                </a:solidFill>
                <a:latin charset="0" pitchFamily="34" typeface="Bahnschrift SemiBold"/>
              </a:rPr>
              <a:t>Улица </a:t>
            </a:r>
            <a:r>
              <a:rPr dirty="0" err="1" lang="ru-RU" smtClean="0" sz="3600">
                <a:solidFill>
                  <a:schemeClr val="tx1"/>
                </a:solidFill>
                <a:latin charset="0" pitchFamily="34" typeface="Bahnschrift SemiBold"/>
              </a:rPr>
              <a:t>Ишмуллы</a:t>
            </a:r>
            <a:r>
              <a:rPr dirty="0" lang="ru-RU" smtClean="0" sz="3600">
                <a:solidFill>
                  <a:schemeClr val="tx1"/>
                </a:solidFill>
                <a:latin charset="0" pitchFamily="34" typeface="Bahnschrift SemiBold"/>
              </a:rPr>
              <a:t> </a:t>
            </a:r>
            <a:r>
              <a:rPr dirty="0" err="1" lang="ru-RU" smtClean="0" sz="3600">
                <a:solidFill>
                  <a:schemeClr val="tx1"/>
                </a:solidFill>
                <a:latin charset="0" pitchFamily="34" typeface="Bahnschrift SemiBold"/>
              </a:rPr>
              <a:t>Дильмухаметова</a:t>
            </a:r>
            <a:endParaRPr dirty="0" lang="ru-RU" sz="3600">
              <a:solidFill>
                <a:schemeClr val="tx1"/>
              </a:solidFill>
              <a:latin charset="0" pitchFamily="34" typeface="Bahnschrift SemiBold"/>
            </a:endParaRPr>
          </a:p>
        </p:txBody>
      </p:sp>
      <p:pic>
        <p:nvPicPr>
          <p:cNvPr descr="9-14tErgjl4.jpg" id="4" name="Содержимое 3"/>
          <p:cNvPicPr>
            <a:picLocks noChangeAspect="1" noGrp="1"/>
          </p:cNvPicPr>
          <p:nvPr>
            <p:ph idx="1" sz="quarter"/>
          </p:nvPr>
        </p:nvPicPr>
        <p:blipFill>
          <a:blip cstate="print" r:embed="rId2"/>
          <a:srcRect b="72"/>
          <a:stretch>
            <a:fillRect/>
          </a:stretch>
        </p:blipFill>
        <p:spPr>
          <a:xfrm>
            <a:off x="285721" y="1214422"/>
            <a:ext cx="7786742" cy="5095979"/>
          </a:xfrm>
        </p:spPr>
      </p:pic>
    </p:spTree>
  </p:cSld>
  <p:clrMapOvr>
    <a:masterClrMapping/>
  </p:clrMapOvr>
  <p:transition>
    <p:cover/>
  </p:transition>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725470"/>
          </a:xfrm>
        </p:spPr>
        <p:txBody>
          <a:bodyPr>
            <a:noAutofit/>
          </a:bodyPr>
          <a:lstStyle/>
          <a:p>
            <a:r>
              <a:rPr lang="ru-RU" sz="3400" dirty="0" smtClean="0">
                <a:solidFill>
                  <a:schemeClr val="tx1"/>
                </a:solidFill>
                <a:latin typeface="Bahnschrift SemiBold" pitchFamily="34" charset="0"/>
              </a:rPr>
              <a:t>Армейский альбом И. </a:t>
            </a:r>
            <a:r>
              <a:rPr lang="ru-RU" sz="3400" dirty="0" err="1" smtClean="0">
                <a:solidFill>
                  <a:schemeClr val="tx1"/>
                </a:solidFill>
                <a:latin typeface="Bahnschrift SemiBold" pitchFamily="34" charset="0"/>
              </a:rPr>
              <a:t>Дильмухаметова</a:t>
            </a:r>
            <a:endParaRPr lang="ru-RU" sz="3400" dirty="0">
              <a:solidFill>
                <a:schemeClr val="tx1"/>
              </a:solidFill>
              <a:latin typeface="Bahnschrift SemiBold" pitchFamily="34" charset="0"/>
            </a:endParaRPr>
          </a:p>
        </p:txBody>
      </p:sp>
      <p:pic>
        <p:nvPicPr>
          <p:cNvPr id="5" name="Содержимое 4" descr="DSC_0052.JPG"/>
          <p:cNvPicPr>
            <a:picLocks noGrp="1" noChangeAspect="1"/>
          </p:cNvPicPr>
          <p:nvPr>
            <p:ph sz="quarter" idx="1"/>
          </p:nvPr>
        </p:nvPicPr>
        <p:blipFill>
          <a:blip r:embed="rId2" cstate="print"/>
          <a:stretch>
            <a:fillRect/>
          </a:stretch>
        </p:blipFill>
        <p:spPr>
          <a:xfrm>
            <a:off x="357158" y="1071546"/>
            <a:ext cx="4086228" cy="2724152"/>
          </a:xfrm>
        </p:spPr>
      </p:pic>
      <p:pic>
        <p:nvPicPr>
          <p:cNvPr id="6" name="Содержимое 5" descr="DSC_0053.JPG"/>
          <p:cNvPicPr>
            <a:picLocks noGrp="1" noChangeAspect="1"/>
          </p:cNvPicPr>
          <p:nvPr>
            <p:ph sz="quarter" idx="2"/>
          </p:nvPr>
        </p:nvPicPr>
        <p:blipFill>
          <a:blip r:embed="rId3" cstate="print"/>
          <a:stretch>
            <a:fillRect/>
          </a:stretch>
        </p:blipFill>
        <p:spPr>
          <a:xfrm>
            <a:off x="3786182" y="3929066"/>
            <a:ext cx="4157666" cy="2771777"/>
          </a:xfrm>
        </p:spPr>
      </p:pic>
    </p:spTree>
  </p:cSld>
  <p:clrMapOvr>
    <a:masterClrMapping/>
  </p:clrMapOvr>
  <p:transition>
    <p:cover/>
  </p:transition>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a:bodyPr>
          <a:lstStyle/>
          <a:p>
            <a:pPr algn="ctr"/>
            <a:r>
              <a:rPr dirty="0" lang="ru-RU" smtClean="0" sz="3600">
                <a:solidFill>
                  <a:schemeClr val="tx1"/>
                </a:solidFill>
                <a:latin charset="0" pitchFamily="34" typeface="Bahnschrift SemiBold"/>
              </a:rPr>
              <a:t>Годы службы в Советской армии</a:t>
            </a:r>
            <a:endParaRPr dirty="0" lang="ru-RU" sz="3600">
              <a:solidFill>
                <a:schemeClr val="tx1"/>
              </a:solidFill>
              <a:latin charset="0" pitchFamily="34" typeface="Bahnschrift SemiBold"/>
            </a:endParaRPr>
          </a:p>
        </p:txBody>
      </p:sp>
      <p:pic>
        <p:nvPicPr>
          <p:cNvPr descr="ELYa5kbWlQA.jpg" id="4" name="Содержимое 3"/>
          <p:cNvPicPr>
            <a:picLocks noChangeAspect="1" noGrp="1"/>
          </p:cNvPicPr>
          <p:nvPr>
            <p:ph idx="1" sz="quarter"/>
          </p:nvPr>
        </p:nvPicPr>
        <p:blipFill>
          <a:blip cstate="print" r:embed="rId2"/>
          <a:srcRect b="56"/>
          <a:stretch>
            <a:fillRect/>
          </a:stretch>
        </p:blipFill>
        <p:spPr>
          <a:xfrm>
            <a:off x="428596" y="928670"/>
            <a:ext cx="7715304" cy="5214974"/>
          </a:xfrm>
        </p:spPr>
      </p:pic>
    </p:spTree>
  </p:cSld>
  <p:clrMapOvr>
    <a:masterClrMapping/>
  </p:clrMapOvr>
  <p:transition>
    <p:cover/>
  </p:transition>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47.JPG" id="3" name="Рисунок 2"/>
          <p:cNvPicPr>
            <a:picLocks noChangeAspect="1"/>
          </p:cNvPicPr>
          <p:nvPr/>
        </p:nvPicPr>
        <p:blipFill>
          <a:blip cstate="print" r:embed="rId2"/>
          <a:stretch>
            <a:fillRect/>
          </a:stretch>
        </p:blipFill>
        <p:spPr>
          <a:xfrm rot="5400000">
            <a:off x="1125944" y="554447"/>
            <a:ext cx="6371810" cy="5663839"/>
          </a:xfrm>
          <a:prstGeom prst="rect">
            <a:avLst/>
          </a:prstGeom>
        </p:spPr>
      </p:pic>
    </p:spTree>
  </p:cSld>
  <p:clrMapOvr>
    <a:masterClrMapping/>
  </p:clrMapOvr>
  <p:transition>
    <p:cover/>
  </p:transition>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Autofit/>
          </a:bodyPr>
          <a:lstStyle/>
          <a:p>
            <a:pPr algn="ctr"/>
            <a:r>
              <a:rPr lang="ru-RU" sz="2700" b="1" i="1" dirty="0" smtClean="0">
                <a:solidFill>
                  <a:schemeClr val="tx1"/>
                </a:solidFill>
                <a:latin typeface="Bahnschrift SemiBold" pitchFamily="34" charset="0"/>
              </a:rPr>
              <a:t>Справа от  </a:t>
            </a:r>
            <a:r>
              <a:rPr lang="ru-RU" sz="2700" b="1" i="1" dirty="0" err="1" smtClean="0">
                <a:solidFill>
                  <a:schemeClr val="tx1"/>
                </a:solidFill>
                <a:latin typeface="Bahnschrift SemiBold" pitchFamily="34" charset="0"/>
              </a:rPr>
              <a:t>Ишмуллы</a:t>
            </a:r>
            <a:r>
              <a:rPr lang="ru-RU" sz="2700" b="1" i="1" dirty="0" smtClean="0">
                <a:solidFill>
                  <a:schemeClr val="tx1"/>
                </a:solidFill>
                <a:latin typeface="Bahnschrift SemiBold" pitchFamily="34" charset="0"/>
              </a:rPr>
              <a:t> </a:t>
            </a:r>
            <a:r>
              <a:rPr lang="ru-RU" sz="2700" b="1" i="1" dirty="0" err="1" smtClean="0">
                <a:solidFill>
                  <a:schemeClr val="tx1"/>
                </a:solidFill>
                <a:latin typeface="Bahnschrift SemiBold" pitchFamily="34" charset="0"/>
              </a:rPr>
              <a:t>Дильмухаметова</a:t>
            </a:r>
            <a:r>
              <a:rPr lang="ru-RU" sz="2700" b="1" i="1" dirty="0" smtClean="0">
                <a:solidFill>
                  <a:schemeClr val="tx1"/>
                </a:solidFill>
                <a:latin typeface="Bahnschrift SemiBold" pitchFamily="34" charset="0"/>
              </a:rPr>
              <a:t> находится его супруга Аниса </a:t>
            </a:r>
            <a:r>
              <a:rPr lang="ru-RU" sz="2700" b="1" i="1" dirty="0" err="1" smtClean="0">
                <a:solidFill>
                  <a:schemeClr val="tx1"/>
                </a:solidFill>
                <a:latin typeface="Bahnschrift SemiBold" pitchFamily="34" charset="0"/>
              </a:rPr>
              <a:t>Дильмухаметова</a:t>
            </a:r>
            <a:endParaRPr lang="ru-RU" sz="2700" dirty="0">
              <a:solidFill>
                <a:schemeClr val="tx1"/>
              </a:solidFill>
              <a:latin typeface="Bahnschrift SemiBold" pitchFamily="34" charset="0"/>
            </a:endParaRPr>
          </a:p>
        </p:txBody>
      </p:sp>
      <p:pic>
        <p:nvPicPr>
          <p:cNvPr id="4" name="Содержимое 3" descr="NJNaClsvzK8.jpg"/>
          <p:cNvPicPr>
            <a:picLocks noGrp="1" noChangeAspect="1"/>
          </p:cNvPicPr>
          <p:nvPr>
            <p:ph sz="quarter" idx="1"/>
          </p:nvPr>
        </p:nvPicPr>
        <p:blipFill>
          <a:blip r:embed="rId2" cstate="print"/>
          <a:stretch>
            <a:fillRect/>
          </a:stretch>
        </p:blipFill>
        <p:spPr>
          <a:xfrm>
            <a:off x="642910" y="1214422"/>
            <a:ext cx="7429552" cy="5254587"/>
          </a:xfrm>
        </p:spPr>
      </p:pic>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71858" cy="4225932"/>
          </a:xfrm>
        </p:spPr>
        <p:txBody>
          <a:bodyPr>
            <a:noAutofit/>
          </a:bodyPr>
          <a:lstStyle/>
          <a:p>
            <a:r>
              <a:rPr lang="ru-RU" sz="3200" b="1" i="1" dirty="0" smtClean="0">
                <a:solidFill>
                  <a:schemeClr val="tx1"/>
                </a:solidFill>
                <a:latin typeface="Bahnschrift SemiBold" pitchFamily="34" charset="0"/>
              </a:rPr>
              <a:t>Д</a:t>
            </a:r>
            <a:r>
              <a:rPr lang="ru-RU" sz="3200" b="1" i="1" dirty="0" smtClean="0">
                <a:solidFill>
                  <a:schemeClr val="tx1"/>
                </a:solidFill>
                <a:latin typeface="Bahnschrift SemiBold" pitchFamily="34" charset="0"/>
              </a:rPr>
              <a:t>очь </a:t>
            </a:r>
            <a:r>
              <a:rPr lang="ru-RU" sz="3200" b="1" i="1" dirty="0" err="1" smtClean="0">
                <a:solidFill>
                  <a:schemeClr val="tx1"/>
                </a:solidFill>
                <a:latin typeface="Bahnschrift SemiBold" pitchFamily="34" charset="0"/>
              </a:rPr>
              <a:t>Ишмуллы</a:t>
            </a:r>
            <a:r>
              <a:rPr lang="ru-RU" sz="3200" b="1" i="1" dirty="0" smtClean="0">
                <a:solidFill>
                  <a:schemeClr val="tx1"/>
                </a:solidFill>
                <a:latin typeface="Bahnschrift SemiBold" pitchFamily="34" charset="0"/>
              </a:rPr>
              <a:t> </a:t>
            </a:r>
            <a:r>
              <a:rPr lang="ru-RU" sz="3200" b="1" i="1" dirty="0" err="1" smtClean="0">
                <a:solidFill>
                  <a:schemeClr val="tx1"/>
                </a:solidFill>
                <a:latin typeface="Bahnschrift SemiBold" pitchFamily="34" charset="0"/>
              </a:rPr>
              <a:t>Дильмухаметова</a:t>
            </a:r>
            <a:r>
              <a:rPr lang="ru-RU" sz="3200" b="1" i="1" dirty="0" smtClean="0">
                <a:solidFill>
                  <a:schemeClr val="tx1"/>
                </a:solidFill>
                <a:latin typeface="Bahnschrift SemiBold" pitchFamily="34" charset="0"/>
              </a:rPr>
              <a:t> – </a:t>
            </a:r>
            <a:r>
              <a:rPr lang="ru-RU" sz="3200" b="1" i="1" dirty="0" err="1" smtClean="0">
                <a:solidFill>
                  <a:schemeClr val="tx1"/>
                </a:solidFill>
                <a:latin typeface="Bahnschrift SemiBold" pitchFamily="34" charset="0"/>
              </a:rPr>
              <a:t>Шаура</a:t>
            </a:r>
            <a:r>
              <a:rPr lang="ru-RU" sz="3200" b="1" i="1" dirty="0" smtClean="0">
                <a:solidFill>
                  <a:schemeClr val="tx1"/>
                </a:solidFill>
                <a:latin typeface="Bahnschrift SemiBold" pitchFamily="34" charset="0"/>
              </a:rPr>
              <a:t> </a:t>
            </a:r>
            <a:r>
              <a:rPr lang="ru-RU" sz="3200" b="1" i="1" dirty="0" err="1" smtClean="0">
                <a:solidFill>
                  <a:schemeClr val="tx1"/>
                </a:solidFill>
                <a:latin typeface="Bahnschrift SemiBold" pitchFamily="34" charset="0"/>
              </a:rPr>
              <a:t>Дильмухаметова</a:t>
            </a:r>
            <a:endParaRPr lang="ru-RU" sz="3200" dirty="0">
              <a:solidFill>
                <a:schemeClr val="tx1"/>
              </a:solidFill>
              <a:latin typeface="Bahnschrift SemiBold" pitchFamily="34" charset="0"/>
            </a:endParaRPr>
          </a:p>
        </p:txBody>
      </p:sp>
      <p:pic>
        <p:nvPicPr>
          <p:cNvPr id="4" name="Содержимое 3" descr="fUsy4uIHwI4.jpg"/>
          <p:cNvPicPr>
            <a:picLocks noGrp="1" noChangeAspect="1"/>
          </p:cNvPicPr>
          <p:nvPr>
            <p:ph sz="quarter" idx="1"/>
          </p:nvPr>
        </p:nvPicPr>
        <p:blipFill>
          <a:blip r:embed="rId2" cstate="print"/>
          <a:stretch>
            <a:fillRect/>
          </a:stretch>
        </p:blipFill>
        <p:spPr>
          <a:xfrm>
            <a:off x="3857620" y="366644"/>
            <a:ext cx="4143404" cy="6134169"/>
          </a:xfrm>
        </p:spPr>
      </p:pic>
    </p:spTree>
  </p:cSld>
  <p:clrMapOvr>
    <a:masterClrMapping/>
  </p:clrMapOvr>
  <p:transition>
    <p:cover/>
  </p:transition>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3143272" cy="4440246"/>
          </a:xfrm>
        </p:spPr>
        <p:txBody>
          <a:bodyPr>
            <a:normAutofit/>
          </a:bodyPr>
          <a:lstStyle/>
          <a:p>
            <a:pPr algn="ctr"/>
            <a:r>
              <a:rPr dirty="0" lang="ru-RU" smtClean="0">
                <a:solidFill>
                  <a:schemeClr val="tx1"/>
                </a:solidFill>
                <a:latin charset="0" pitchFamily="34" typeface="Bahnschrift SemiBold"/>
              </a:rPr>
              <a:t>Семейные фотографии из </a:t>
            </a:r>
            <a:r>
              <a:rPr dirty="0" lang="ru-RU" smtClean="0">
                <a:solidFill>
                  <a:schemeClr val="tx1"/>
                </a:solidFill>
                <a:latin charset="0" pitchFamily="34" typeface="Bahnschrift SemiBold"/>
              </a:rPr>
              <a:t>личной </a:t>
            </a:r>
            <a:r>
              <a:rPr dirty="0" lang="ru-RU" smtClean="0">
                <a:solidFill>
                  <a:schemeClr val="tx1"/>
                </a:solidFill>
                <a:latin charset="0" pitchFamily="34" typeface="Bahnschrift SemiBold"/>
              </a:rPr>
              <a:t>галереи </a:t>
            </a:r>
            <a:r>
              <a:rPr dirty="0" err="1" lang="ru-RU" smtClean="0">
                <a:solidFill>
                  <a:schemeClr val="tx1"/>
                </a:solidFill>
                <a:latin charset="0" pitchFamily="34" typeface="Bahnschrift SemiBold"/>
              </a:rPr>
              <a:t>Ишмуллы</a:t>
            </a:r>
            <a:r>
              <a:rPr dirty="0" lang="ru-RU" smtClean="0">
                <a:solidFill>
                  <a:schemeClr val="tx1"/>
                </a:solidFill>
                <a:latin charset="0" pitchFamily="34" typeface="Bahnschrift SemiBold"/>
              </a:rPr>
              <a:t> </a:t>
            </a:r>
            <a:r>
              <a:rPr dirty="0" err="1" lang="ru-RU" smtClean="0">
                <a:solidFill>
                  <a:schemeClr val="tx1"/>
                </a:solidFill>
                <a:latin charset="0" pitchFamily="34" typeface="Bahnschrift SemiBold"/>
              </a:rPr>
              <a:t>Дильмухаметова</a:t>
            </a:r>
            <a:endParaRPr dirty="0" lang="ru-RU">
              <a:solidFill>
                <a:schemeClr val="tx1"/>
              </a:solidFill>
              <a:latin charset="0" pitchFamily="34" typeface="Bahnschrift SemiBold"/>
            </a:endParaRPr>
          </a:p>
        </p:txBody>
      </p:sp>
      <p:pic>
        <p:nvPicPr>
          <p:cNvPr descr="DSC_0024.JPG" id="4" name="Содержимое 3"/>
          <p:cNvPicPr>
            <a:picLocks noChangeAspect="1" noGrp="1"/>
          </p:cNvPicPr>
          <p:nvPr>
            <p:ph idx="1" sz="quarter"/>
          </p:nvPr>
        </p:nvPicPr>
        <p:blipFill>
          <a:blip cstate="print" r:embed="rId2"/>
          <a:srcRect l="29" r="51"/>
          <a:stretch>
            <a:fillRect/>
          </a:stretch>
        </p:blipFill>
        <p:spPr>
          <a:xfrm rot="5400000">
            <a:off x="2548372" y="1094911"/>
            <a:ext cx="6286543" cy="4668182"/>
          </a:xfrm>
        </p:spPr>
      </p:pic>
    </p:spTree>
  </p:cSld>
  <p:clrMapOvr>
    <a:masterClrMapping/>
  </p:clrMapOvr>
  <p:transition>
    <p:cover/>
  </p:transition>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1071570"/>
          </a:xfrm>
        </p:spPr>
        <p:txBody>
          <a:bodyPr>
            <a:normAutofit fontScale="90000"/>
          </a:bodyPr>
          <a:lstStyle/>
          <a:p>
            <a:pPr algn="ctr"/>
            <a:r>
              <a:rPr lang="ru-RU" sz="3600" b="1" i="1" dirty="0" smtClean="0">
                <a:solidFill>
                  <a:schemeClr val="tx1"/>
                </a:solidFill>
                <a:latin typeface="Bahnschrift SemiBold" pitchFamily="34" charset="0"/>
              </a:rPr>
              <a:t>Музей посвященный </a:t>
            </a:r>
            <a:r>
              <a:rPr lang="ru-RU" sz="3600" b="1" i="1" dirty="0" err="1" smtClean="0">
                <a:solidFill>
                  <a:schemeClr val="tx1"/>
                </a:solidFill>
                <a:latin typeface="Bahnschrift SemiBold" pitchFamily="34" charset="0"/>
              </a:rPr>
              <a:t>Ишмулле</a:t>
            </a:r>
            <a:r>
              <a:rPr lang="ru-RU" sz="3600" b="1" i="1" dirty="0" smtClean="0">
                <a:solidFill>
                  <a:schemeClr val="tx1"/>
                </a:solidFill>
                <a:latin typeface="Bahnschrift SemiBold" pitchFamily="34" charset="0"/>
              </a:rPr>
              <a:t> </a:t>
            </a:r>
            <a:r>
              <a:rPr lang="ru-RU" sz="3600" b="1" i="1" dirty="0" err="1" smtClean="0">
                <a:solidFill>
                  <a:schemeClr val="tx1"/>
                </a:solidFill>
                <a:latin typeface="Bahnschrift SemiBold" pitchFamily="34" charset="0"/>
              </a:rPr>
              <a:t>Дильмухаметову</a:t>
            </a:r>
            <a:r>
              <a:rPr lang="ru-RU" sz="3600" b="1" i="1" dirty="0" smtClean="0">
                <a:solidFill>
                  <a:schemeClr val="tx1"/>
                </a:solidFill>
                <a:latin typeface="Bahnschrift SemiBold" pitchFamily="34" charset="0"/>
              </a:rPr>
              <a:t> в д. </a:t>
            </a:r>
            <a:r>
              <a:rPr lang="ru-RU" sz="3600" b="1" i="1" dirty="0" err="1" smtClean="0">
                <a:solidFill>
                  <a:schemeClr val="tx1"/>
                </a:solidFill>
                <a:latin typeface="Bahnschrift SemiBold" pitchFamily="34" charset="0"/>
              </a:rPr>
              <a:t>Старо-Якупово</a:t>
            </a:r>
            <a:r>
              <a:rPr lang="ru-RU" dirty="0" smtClean="0"/>
              <a:t/>
            </a:r>
            <a:br>
              <a:rPr lang="ru-RU" dirty="0" smtClean="0"/>
            </a:br>
            <a:endParaRPr lang="ru-RU" dirty="0"/>
          </a:p>
        </p:txBody>
      </p:sp>
      <p:pic>
        <p:nvPicPr>
          <p:cNvPr id="4" name="Содержимое 3" descr="DSC_0002.JPG"/>
          <p:cNvPicPr>
            <a:picLocks noGrp="1" noChangeAspect="1"/>
          </p:cNvPicPr>
          <p:nvPr>
            <p:ph sz="quarter" idx="1"/>
          </p:nvPr>
        </p:nvPicPr>
        <p:blipFill>
          <a:blip r:embed="rId2" cstate="print"/>
          <a:stretch>
            <a:fillRect/>
          </a:stretch>
        </p:blipFill>
        <p:spPr>
          <a:xfrm>
            <a:off x="535781" y="1428736"/>
            <a:ext cx="7567634" cy="5045089"/>
          </a:xfrm>
        </p:spPr>
      </p:pic>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_0004.JPG"/>
          <p:cNvPicPr>
            <a:picLocks noChangeAspect="1"/>
          </p:cNvPicPr>
          <p:nvPr/>
        </p:nvPicPr>
        <p:blipFill>
          <a:blip r:embed="rId2" cstate="print"/>
          <a:stretch>
            <a:fillRect/>
          </a:stretch>
        </p:blipFill>
        <p:spPr>
          <a:xfrm>
            <a:off x="285720" y="785794"/>
            <a:ext cx="8215338" cy="5286412"/>
          </a:xfrm>
          <a:prstGeom prst="rect">
            <a:avLst/>
          </a:prstGeom>
        </p:spPr>
      </p:pic>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25536"/>
          </a:xfrm>
        </p:spPr>
        <p:txBody>
          <a:bodyPr>
            <a:normAutofit fontScale="90000"/>
          </a:bodyPr>
          <a:lstStyle/>
          <a:p>
            <a:pPr algn="ctr"/>
            <a:r>
              <a:rPr lang="ru-RU" sz="3100" b="1" i="1" dirty="0" smtClean="0">
                <a:solidFill>
                  <a:schemeClr val="tx1"/>
                </a:solidFill>
                <a:latin typeface="Bahnschrift SemiBold" pitchFamily="34" charset="0"/>
              </a:rPr>
              <a:t>Комната – музей с личными вещами, фотографиями и вырезками из газет</a:t>
            </a:r>
            <a:r>
              <a:rPr lang="ru-RU" dirty="0" smtClean="0"/>
              <a:t/>
            </a:r>
            <a:br>
              <a:rPr lang="ru-RU" dirty="0" smtClean="0"/>
            </a:br>
            <a:endParaRPr lang="ru-RU" dirty="0"/>
          </a:p>
        </p:txBody>
      </p:sp>
      <p:pic>
        <p:nvPicPr>
          <p:cNvPr id="4" name="Содержимое 3" descr="yQuMYVsNmPc.jpg"/>
          <p:cNvPicPr>
            <a:picLocks noGrp="1" noChangeAspect="1"/>
          </p:cNvPicPr>
          <p:nvPr>
            <p:ph sz="quarter" idx="1"/>
          </p:nvPr>
        </p:nvPicPr>
        <p:blipFill>
          <a:blip r:embed="rId2" cstate="print"/>
          <a:stretch>
            <a:fillRect/>
          </a:stretch>
        </p:blipFill>
        <p:spPr>
          <a:xfrm>
            <a:off x="642910" y="1214422"/>
            <a:ext cx="7467600" cy="5125224"/>
          </a:xfrm>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0"/>
            <a:ext cx="5143536" cy="6572272"/>
          </a:xfrm>
        </p:spPr>
        <p:txBody>
          <a:bodyPr>
            <a:normAutofit/>
          </a:bodyPr>
          <a:lstStyle/>
          <a:p>
            <a:r>
              <a:rPr lang="ru-RU" sz="1150" i="1" dirty="0" smtClean="0">
                <a:latin typeface="Bahnschrift SemiBold" pitchFamily="34" charset="0"/>
              </a:rPr>
              <a:t> </a:t>
            </a:r>
            <a:r>
              <a:rPr lang="ru-RU" sz="1150" i="1" dirty="0" err="1" smtClean="0">
                <a:solidFill>
                  <a:schemeClr val="tx1"/>
                </a:solidFill>
                <a:latin typeface="Bahnschrift SemiBold" pitchFamily="34" charset="0"/>
              </a:rPr>
              <a:t>Курай</a:t>
            </a:r>
            <a:r>
              <a:rPr lang="ru-RU" sz="1150" i="1" dirty="0" smtClean="0">
                <a:solidFill>
                  <a:schemeClr val="tx1"/>
                </a:solidFill>
                <a:latin typeface="Bahnschrift SemiBold" pitchFamily="34" charset="0"/>
              </a:rPr>
              <a:t>… Еще в древности о нем слагали песни и легенды.  Но открыть мир своих тайн </a:t>
            </a:r>
            <a:r>
              <a:rPr lang="ru-RU" sz="1150" i="1" dirty="0" err="1" smtClean="0">
                <a:solidFill>
                  <a:schemeClr val="tx1"/>
                </a:solidFill>
                <a:latin typeface="Bahnschrift SemiBold" pitchFamily="34" charset="0"/>
              </a:rPr>
              <a:t>курай</a:t>
            </a:r>
            <a:r>
              <a:rPr lang="ru-RU" sz="1150" i="1" dirty="0" smtClean="0">
                <a:solidFill>
                  <a:schemeClr val="tx1"/>
                </a:solidFill>
                <a:latin typeface="Bahnschrift SemiBold" pitchFamily="34" charset="0"/>
              </a:rPr>
              <a:t> может только тогда, когда есть настоящие </a:t>
            </a:r>
            <a:r>
              <a:rPr lang="ru-RU" sz="1150" i="1" dirty="0" err="1" smtClean="0">
                <a:solidFill>
                  <a:schemeClr val="tx1"/>
                </a:solidFill>
                <a:latin typeface="Bahnschrift SemiBold" pitchFamily="34" charset="0"/>
              </a:rPr>
              <a:t>кураисты</a:t>
            </a:r>
            <a:r>
              <a:rPr lang="ru-RU" sz="1150" i="1" dirty="0" smtClean="0">
                <a:solidFill>
                  <a:schemeClr val="tx1"/>
                </a:solidFill>
                <a:latin typeface="Bahnschrift SemiBold" pitchFamily="34" charset="0"/>
              </a:rPr>
              <a:t> – такие, как  </a:t>
            </a:r>
            <a:r>
              <a:rPr lang="ru-RU" sz="1150" i="1" dirty="0" err="1" smtClean="0">
                <a:solidFill>
                  <a:schemeClr val="tx1"/>
                </a:solidFill>
                <a:latin typeface="Bahnschrift SemiBold" pitchFamily="34" charset="0"/>
              </a:rPr>
              <a:t>Ишмулла</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Дильмухаетов</a:t>
            </a:r>
            <a:r>
              <a:rPr lang="ru-RU" sz="1150" i="1" dirty="0" smtClean="0">
                <a:solidFill>
                  <a:schemeClr val="tx1"/>
                </a:solidFill>
                <a:latin typeface="Bahnschrift SemiBold" pitchFamily="34" charset="0"/>
              </a:rPr>
              <a:t>.</a:t>
            </a:r>
            <a:r>
              <a:rPr lang="ru-RU" sz="1150" dirty="0" smtClean="0">
                <a:solidFill>
                  <a:schemeClr val="tx1"/>
                </a:solidFill>
                <a:latin typeface="Bahnschrift SemiBold" pitchFamily="34" charset="0"/>
              </a:rPr>
              <a:t/>
            </a:r>
            <a:br>
              <a:rPr lang="ru-RU" sz="1150" dirty="0" smtClean="0">
                <a:solidFill>
                  <a:schemeClr val="tx1"/>
                </a:solidFill>
                <a:latin typeface="Bahnschrift SemiBold" pitchFamily="34" charset="0"/>
              </a:rPr>
            </a:br>
            <a:r>
              <a:rPr lang="ru-RU" sz="1150" i="1" dirty="0" smtClean="0">
                <a:solidFill>
                  <a:schemeClr val="tx1"/>
                </a:solidFill>
                <a:latin typeface="Bahnschrift SemiBold" pitchFamily="34" charset="0"/>
              </a:rPr>
              <a:t>    «А знаешь, где на Южном Урале самый хороший </a:t>
            </a:r>
            <a:r>
              <a:rPr lang="ru-RU" sz="1150" i="1" dirty="0" err="1" smtClean="0">
                <a:solidFill>
                  <a:schemeClr val="tx1"/>
                </a:solidFill>
                <a:latin typeface="Bahnschrift SemiBold" pitchFamily="34" charset="0"/>
              </a:rPr>
              <a:t>курай</a:t>
            </a:r>
            <a:r>
              <a:rPr lang="ru-RU" sz="1150" i="1" dirty="0" smtClean="0">
                <a:solidFill>
                  <a:schemeClr val="tx1"/>
                </a:solidFill>
                <a:latin typeface="Bahnschrift SemiBold" pitchFamily="34" charset="0"/>
              </a:rPr>
              <a:t> растет?» - спрашивает </a:t>
            </a:r>
            <a:r>
              <a:rPr lang="ru-RU" sz="1150" i="1" dirty="0" err="1" smtClean="0">
                <a:solidFill>
                  <a:schemeClr val="tx1"/>
                </a:solidFill>
                <a:latin typeface="Bahnschrift SemiBold" pitchFamily="34" charset="0"/>
              </a:rPr>
              <a:t>Ишмулла</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Ишкалеевич</a:t>
            </a:r>
            <a:r>
              <a:rPr lang="ru-RU" sz="1150" i="1" dirty="0" smtClean="0">
                <a:solidFill>
                  <a:schemeClr val="tx1"/>
                </a:solidFill>
                <a:latin typeface="Bahnschrift SemiBold" pitchFamily="34" charset="0"/>
              </a:rPr>
              <a:t> и, с широкой улыбкой на бронзовом лице, густым, теперь, с годами, уже с некоторой хрипотцой бархатным голосом продолжив беседу, сам же отвечает:  «Издревле славились </a:t>
            </a:r>
            <a:r>
              <a:rPr lang="ru-RU" sz="1150" i="1" dirty="0" err="1" smtClean="0">
                <a:solidFill>
                  <a:schemeClr val="tx1"/>
                </a:solidFill>
                <a:latin typeface="Bahnschrift SemiBold" pitchFamily="34" charset="0"/>
              </a:rPr>
              <a:t>кураем</a:t>
            </a:r>
            <a:r>
              <a:rPr lang="ru-RU" sz="1150" i="1" dirty="0" smtClean="0">
                <a:solidFill>
                  <a:schemeClr val="tx1"/>
                </a:solidFill>
                <a:latin typeface="Bahnschrift SemiBold" pitchFamily="34" charset="0"/>
              </a:rPr>
              <a:t> и </a:t>
            </a:r>
            <a:r>
              <a:rPr lang="ru-RU" sz="1150" i="1" dirty="0" err="1" smtClean="0">
                <a:solidFill>
                  <a:schemeClr val="tx1"/>
                </a:solidFill>
                <a:latin typeface="Bahnschrift SemiBold" pitchFamily="34" charset="0"/>
              </a:rPr>
              <a:t>кураистами</a:t>
            </a:r>
            <a:r>
              <a:rPr lang="ru-RU" sz="1150" i="1" dirty="0" smtClean="0">
                <a:solidFill>
                  <a:schemeClr val="tx1"/>
                </a:solidFill>
                <a:latin typeface="Bahnschrift SemiBold" pitchFamily="34" charset="0"/>
              </a:rPr>
              <a:t> башкиры–</a:t>
            </a:r>
            <a:r>
              <a:rPr lang="ru-RU" sz="1150" i="1" dirty="0" err="1" smtClean="0">
                <a:solidFill>
                  <a:schemeClr val="tx1"/>
                </a:solidFill>
                <a:latin typeface="Bahnschrift SemiBold" pitchFamily="34" charset="0"/>
              </a:rPr>
              <a:t>тангаурцы</a:t>
            </a:r>
            <a:r>
              <a:rPr lang="ru-RU" sz="1150" i="1" dirty="0" smtClean="0">
                <a:solidFill>
                  <a:schemeClr val="tx1"/>
                </a:solidFill>
                <a:latin typeface="Bahnschrift SemiBold" pitchFamily="34" charset="0"/>
              </a:rPr>
              <a:t>. Длина </a:t>
            </a:r>
            <a:r>
              <a:rPr lang="ru-RU" sz="1150" i="1" dirty="0" err="1" smtClean="0">
                <a:solidFill>
                  <a:schemeClr val="tx1"/>
                </a:solidFill>
                <a:latin typeface="Bahnschrift SemiBold" pitchFamily="34" charset="0"/>
              </a:rPr>
              <a:t>курая</a:t>
            </a:r>
            <a:r>
              <a:rPr lang="ru-RU" sz="1150" i="1" dirty="0" smtClean="0">
                <a:solidFill>
                  <a:schemeClr val="tx1"/>
                </a:solidFill>
                <a:latin typeface="Bahnschrift SemiBold" pitchFamily="34" charset="0"/>
              </a:rPr>
              <a:t> у </a:t>
            </a:r>
            <a:r>
              <a:rPr lang="ru-RU" sz="1150" i="1" dirty="0" err="1" smtClean="0">
                <a:solidFill>
                  <a:schemeClr val="tx1"/>
                </a:solidFill>
                <a:latin typeface="Bahnschrift SemiBold" pitchFamily="34" charset="0"/>
              </a:rPr>
              <a:t>тангаурцев</a:t>
            </a:r>
            <a:r>
              <a:rPr lang="ru-RU" sz="1150" i="1" dirty="0" smtClean="0">
                <a:solidFill>
                  <a:schemeClr val="tx1"/>
                </a:solidFill>
                <a:latin typeface="Bahnschrift SemiBold" pitchFamily="34" charset="0"/>
              </a:rPr>
              <a:t> – одиннадцать </a:t>
            </a:r>
            <a:r>
              <a:rPr lang="ru-RU" sz="1150" i="1" dirty="0" err="1" smtClean="0">
                <a:solidFill>
                  <a:schemeClr val="tx1"/>
                </a:solidFill>
                <a:latin typeface="Bahnschrift SemiBold" pitchFamily="34" charset="0"/>
              </a:rPr>
              <a:t>тотам</a:t>
            </a:r>
            <a:r>
              <a:rPr lang="ru-RU" sz="1150" i="1" dirty="0" smtClean="0">
                <a:solidFill>
                  <a:schemeClr val="tx1"/>
                </a:solidFill>
                <a:latin typeface="Bahnschrift SemiBold" pitchFamily="34" charset="0"/>
              </a:rPr>
              <a:t>».  И он протягивает ладонь. </a:t>
            </a:r>
            <a:r>
              <a:rPr lang="ru-RU" sz="1150" i="1" dirty="0" err="1" smtClean="0">
                <a:solidFill>
                  <a:schemeClr val="tx1"/>
                </a:solidFill>
                <a:latin typeface="Bahnschrift SemiBold" pitchFamily="34" charset="0"/>
              </a:rPr>
              <a:t>Тотам</a:t>
            </a:r>
            <a:r>
              <a:rPr lang="ru-RU" sz="1150" i="1" dirty="0" smtClean="0">
                <a:solidFill>
                  <a:schemeClr val="tx1"/>
                </a:solidFill>
                <a:latin typeface="Bahnschrift SemiBold" pitchFamily="34" charset="0"/>
              </a:rPr>
              <a:t> – это значит ширина ладони.</a:t>
            </a:r>
            <a:r>
              <a:rPr lang="ru-RU" sz="1150" dirty="0" smtClean="0">
                <a:solidFill>
                  <a:schemeClr val="tx1"/>
                </a:solidFill>
                <a:latin typeface="Bahnschrift SemiBold" pitchFamily="34" charset="0"/>
              </a:rPr>
              <a:t/>
            </a:r>
            <a:br>
              <a:rPr lang="ru-RU" sz="1150" dirty="0" smtClean="0">
                <a:solidFill>
                  <a:schemeClr val="tx1"/>
                </a:solidFill>
                <a:latin typeface="Bahnschrift SemiBold" pitchFamily="34" charset="0"/>
              </a:rPr>
            </a:b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Ишмулла</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Дильмухаметов</a:t>
            </a:r>
            <a:r>
              <a:rPr lang="ru-RU" sz="1150" i="1" dirty="0" smtClean="0">
                <a:solidFill>
                  <a:schemeClr val="tx1"/>
                </a:solidFill>
                <a:latin typeface="Bahnschrift SemiBold" pitchFamily="34" charset="0"/>
              </a:rPr>
              <a:t> – человек крупный, крепкий, словно дуб, выросший на вершинах Урала, соответственно и ладонь его имеет внушительную ширину.  «Так вот, - поясняет он, - чем крупнее </a:t>
            </a:r>
            <a:r>
              <a:rPr lang="ru-RU" sz="1150" i="1" dirty="0" err="1" smtClean="0">
                <a:solidFill>
                  <a:schemeClr val="tx1"/>
                </a:solidFill>
                <a:latin typeface="Bahnschrift SemiBold" pitchFamily="34" charset="0"/>
              </a:rPr>
              <a:t>курай</a:t>
            </a:r>
            <a:r>
              <a:rPr lang="ru-RU" sz="1150" i="1" dirty="0" smtClean="0">
                <a:solidFill>
                  <a:schemeClr val="tx1"/>
                </a:solidFill>
                <a:latin typeface="Bahnschrift SemiBold" pitchFamily="34" charset="0"/>
              </a:rPr>
              <a:t>, тем лучше мелодия.  Могущество и красота природы дают силу и </a:t>
            </a:r>
            <a:r>
              <a:rPr lang="ru-RU" sz="1150" i="1" dirty="0" err="1" smtClean="0">
                <a:solidFill>
                  <a:schemeClr val="tx1"/>
                </a:solidFill>
                <a:latin typeface="Bahnschrift SemiBold" pitchFamily="34" charset="0"/>
              </a:rPr>
              <a:t>кураисту</a:t>
            </a:r>
            <a:r>
              <a:rPr lang="ru-RU" sz="1150" i="1" dirty="0" smtClean="0">
                <a:solidFill>
                  <a:schemeClr val="tx1"/>
                </a:solidFill>
                <a:latin typeface="Bahnschrift SemiBold" pitchFamily="34" charset="0"/>
              </a:rPr>
              <a:t>».  </a:t>
            </a:r>
            <a:r>
              <a:rPr lang="ru-RU" sz="1150" dirty="0" smtClean="0">
                <a:solidFill>
                  <a:schemeClr val="tx1"/>
                </a:solidFill>
                <a:latin typeface="Bahnschrift SemiBold" pitchFamily="34" charset="0"/>
              </a:rPr>
              <a:t/>
            </a:r>
            <a:br>
              <a:rPr lang="ru-RU" sz="1150" dirty="0" smtClean="0">
                <a:solidFill>
                  <a:schemeClr val="tx1"/>
                </a:solidFill>
                <a:latin typeface="Bahnschrift SemiBold" pitchFamily="34" charset="0"/>
              </a:rPr>
            </a:br>
            <a:r>
              <a:rPr lang="ru-RU" sz="1150" i="1" dirty="0" smtClean="0">
                <a:solidFill>
                  <a:schemeClr val="tx1"/>
                </a:solidFill>
                <a:latin typeface="Bahnschrift SemiBold" pitchFamily="34" charset="0"/>
              </a:rPr>
              <a:t>   Родился </a:t>
            </a:r>
            <a:r>
              <a:rPr lang="ru-RU" sz="1150" i="1" dirty="0" err="1" smtClean="0">
                <a:solidFill>
                  <a:schemeClr val="tx1"/>
                </a:solidFill>
                <a:latin typeface="Bahnschrift SemiBold" pitchFamily="34" charset="0"/>
              </a:rPr>
              <a:t>Ишмулла</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Ишкалеевич</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Дильмухаметов</a:t>
            </a:r>
            <a:r>
              <a:rPr lang="ru-RU" sz="1150" i="1" dirty="0" smtClean="0">
                <a:solidFill>
                  <a:schemeClr val="tx1"/>
                </a:solidFill>
                <a:latin typeface="Bahnschrift SemiBold" pitchFamily="34" charset="0"/>
              </a:rPr>
              <a:t>  в 1928 году в деревне </a:t>
            </a:r>
            <a:r>
              <a:rPr lang="ru-RU" sz="1150" i="1" dirty="0" err="1" smtClean="0">
                <a:solidFill>
                  <a:schemeClr val="tx1"/>
                </a:solidFill>
                <a:latin typeface="Bahnschrift SemiBold" pitchFamily="34" charset="0"/>
              </a:rPr>
              <a:t>Старо-Якупово</a:t>
            </a:r>
            <a:r>
              <a:rPr lang="ru-RU" sz="1150" i="1" dirty="0" smtClean="0">
                <a:solidFill>
                  <a:schemeClr val="tx1"/>
                </a:solidFill>
                <a:latin typeface="Bahnschrift SemiBold" pitchFamily="34" charset="0"/>
              </a:rPr>
              <a:t>, расположенной на берегу чудесной реки Сакмара. Впитывая красоту окружающей природы, лирику, философию народных песен, народного фольклора, он выработал в себе качества настоящего музыканта – импровизатора и композитора.</a:t>
            </a:r>
            <a:r>
              <a:rPr lang="ru-RU" sz="1150" dirty="0" smtClean="0">
                <a:solidFill>
                  <a:schemeClr val="tx1"/>
                </a:solidFill>
                <a:latin typeface="Bahnschrift SemiBold" pitchFamily="34" charset="0"/>
              </a:rPr>
              <a:t/>
            </a:r>
            <a:br>
              <a:rPr lang="ru-RU" sz="1150" dirty="0" smtClean="0">
                <a:solidFill>
                  <a:schemeClr val="tx1"/>
                </a:solidFill>
                <a:latin typeface="Bahnschrift SemiBold" pitchFamily="34" charset="0"/>
              </a:rPr>
            </a:br>
            <a:r>
              <a:rPr lang="ru-RU" sz="1150" i="1" dirty="0" smtClean="0">
                <a:solidFill>
                  <a:schemeClr val="tx1"/>
                </a:solidFill>
                <a:latin typeface="Bahnschrift SemiBold" pitchFamily="34" charset="0"/>
              </a:rPr>
              <a:t>   Природа щедро одарила </a:t>
            </a:r>
            <a:r>
              <a:rPr lang="ru-RU" sz="1150" i="1" dirty="0" err="1" smtClean="0">
                <a:solidFill>
                  <a:schemeClr val="tx1"/>
                </a:solidFill>
                <a:latin typeface="Bahnschrift SemiBold" pitchFamily="34" charset="0"/>
              </a:rPr>
              <a:t>Ишмуллу</a:t>
            </a:r>
            <a:r>
              <a:rPr lang="ru-RU" sz="1150" i="1" dirty="0" smtClean="0">
                <a:solidFill>
                  <a:schemeClr val="tx1"/>
                </a:solidFill>
                <a:latin typeface="Bahnschrift SemiBold" pitchFamily="34" charset="0"/>
              </a:rPr>
              <a:t> – звонкий сильный голос, отличная память, яркая музыкальность появились еще в детстве. Отец, знатный в деревне </a:t>
            </a:r>
            <a:r>
              <a:rPr lang="ru-RU" sz="1150" i="1" dirty="0" err="1" smtClean="0">
                <a:solidFill>
                  <a:schemeClr val="tx1"/>
                </a:solidFill>
                <a:latin typeface="Bahnschrift SemiBold" pitchFamily="34" charset="0"/>
              </a:rPr>
              <a:t>кураист</a:t>
            </a:r>
            <a:r>
              <a:rPr lang="ru-RU" sz="1150" i="1" dirty="0" smtClean="0">
                <a:solidFill>
                  <a:schemeClr val="tx1"/>
                </a:solidFill>
                <a:latin typeface="Bahnschrift SemiBold" pitchFamily="34" charset="0"/>
              </a:rPr>
              <a:t> </a:t>
            </a:r>
            <a:r>
              <a:rPr lang="ru-RU" sz="1150" i="1" dirty="0" err="1" smtClean="0">
                <a:solidFill>
                  <a:schemeClr val="tx1"/>
                </a:solidFill>
                <a:latin typeface="Bahnschrift SemiBold" pitchFamily="34" charset="0"/>
              </a:rPr>
              <a:t>Ишкали-ага</a:t>
            </a:r>
            <a:r>
              <a:rPr lang="ru-RU" sz="1150" i="1" dirty="0" smtClean="0">
                <a:solidFill>
                  <a:schemeClr val="tx1"/>
                </a:solidFill>
                <a:latin typeface="Bahnschrift SemiBold" pitchFamily="34" charset="0"/>
              </a:rPr>
              <a:t>,  приучал сыновей игре на </a:t>
            </a:r>
            <a:r>
              <a:rPr lang="ru-RU" sz="1150" i="1" dirty="0" err="1" smtClean="0">
                <a:solidFill>
                  <a:schemeClr val="tx1"/>
                </a:solidFill>
                <a:latin typeface="Bahnschrift SemiBold" pitchFamily="34" charset="0"/>
              </a:rPr>
              <a:t>курае</a:t>
            </a:r>
            <a:r>
              <a:rPr lang="ru-RU" sz="1150" i="1" dirty="0" smtClean="0">
                <a:solidFill>
                  <a:schemeClr val="tx1"/>
                </a:solidFill>
                <a:latin typeface="Bahnschrift SemiBold" pitchFamily="34" charset="0"/>
              </a:rPr>
              <a:t> с малых лет. Творческий путь И.И. </a:t>
            </a:r>
            <a:r>
              <a:rPr lang="ru-RU" sz="1150" i="1" dirty="0" err="1" smtClean="0">
                <a:solidFill>
                  <a:schemeClr val="tx1"/>
                </a:solidFill>
                <a:latin typeface="Bahnschrift SemiBold" pitchFamily="34" charset="0"/>
              </a:rPr>
              <a:t>Дильмухаметова</a:t>
            </a:r>
            <a:r>
              <a:rPr lang="ru-RU" sz="1150" i="1" dirty="0" smtClean="0">
                <a:solidFill>
                  <a:schemeClr val="tx1"/>
                </a:solidFill>
                <a:latin typeface="Bahnschrift SemiBold" pitchFamily="34" charset="0"/>
              </a:rPr>
              <a:t> во многом необычен. Во–первых, ему не пришлось обучаться не только в высших, но и в средних музыкальных учебных заведениях. Во – вторых, к главному своему призванию – к искусству игры на </a:t>
            </a:r>
            <a:r>
              <a:rPr lang="ru-RU" sz="1150" i="1" dirty="0" err="1" smtClean="0">
                <a:solidFill>
                  <a:schemeClr val="tx1"/>
                </a:solidFill>
                <a:latin typeface="Bahnschrift SemiBold" pitchFamily="34" charset="0"/>
              </a:rPr>
              <a:t>курае</a:t>
            </a:r>
            <a:r>
              <a:rPr lang="ru-RU" sz="1150" i="1" dirty="0" smtClean="0">
                <a:solidFill>
                  <a:schemeClr val="tx1"/>
                </a:solidFill>
                <a:latin typeface="Bahnschrift SemiBold" pitchFamily="34" charset="0"/>
              </a:rPr>
              <a:t> он шел долгим, неведомым для самого себя путем. Вначале на сцену он вышел как актер драматического театра. Случилось это так: его, влюбленного в искусство деревенского юношу, заметили руководители </a:t>
            </a:r>
            <a:r>
              <a:rPr lang="ru-RU" sz="1150" i="1" dirty="0" err="1" smtClean="0">
                <a:solidFill>
                  <a:schemeClr val="tx1"/>
                </a:solidFill>
                <a:latin typeface="Bahnschrift SemiBold" pitchFamily="34" charset="0"/>
              </a:rPr>
              <a:t>Сибайского</a:t>
            </a:r>
            <a:r>
              <a:rPr lang="ru-RU" sz="1150" i="1" dirty="0" smtClean="0">
                <a:solidFill>
                  <a:schemeClr val="tx1"/>
                </a:solidFill>
                <a:latin typeface="Bahnschrift SemiBold" pitchFamily="34" charset="0"/>
              </a:rPr>
              <a:t> театра во время гастролей, пригласили в коллектив, дали ему ролей в спектаклях. С особым удовольствием играл он в тех постановках, в которых было много песен и музыки. Затем </a:t>
            </a:r>
            <a:r>
              <a:rPr lang="ru-RU" sz="1150" i="1" dirty="0" err="1" smtClean="0">
                <a:solidFill>
                  <a:schemeClr val="tx1"/>
                </a:solidFill>
                <a:latin typeface="Bahnschrift SemiBold" pitchFamily="34" charset="0"/>
              </a:rPr>
              <a:t>Дильмухаметов</a:t>
            </a:r>
            <a:r>
              <a:rPr lang="ru-RU" sz="1150" i="1" dirty="0" smtClean="0">
                <a:solidFill>
                  <a:schemeClr val="tx1"/>
                </a:solidFill>
                <a:latin typeface="Bahnschrift SemiBold" pitchFamily="34" charset="0"/>
              </a:rPr>
              <a:t> перешел на работу в Башкирский государственный академический театр драмы им. </a:t>
            </a:r>
            <a:r>
              <a:rPr lang="ru-RU" sz="1150" i="1" dirty="0" err="1" smtClean="0">
                <a:solidFill>
                  <a:schemeClr val="tx1"/>
                </a:solidFill>
                <a:latin typeface="Bahnschrift SemiBold" pitchFamily="34" charset="0"/>
              </a:rPr>
              <a:t>М.Гафури</a:t>
            </a:r>
            <a:r>
              <a:rPr lang="ru-RU" sz="1150" i="1" dirty="0" smtClean="0">
                <a:solidFill>
                  <a:schemeClr val="tx1"/>
                </a:solidFill>
                <a:latin typeface="Bahnschrift SemiBold" pitchFamily="34" charset="0"/>
              </a:rPr>
              <a:t>. Здесь он создал больше двадцати колоритных образов. Работа в театре обогатила его опытом и мастерством актера, которые так нужны и важны  и исполнителю – </a:t>
            </a:r>
            <a:r>
              <a:rPr lang="ru-RU" sz="1150" i="1" dirty="0" err="1" smtClean="0">
                <a:solidFill>
                  <a:schemeClr val="tx1"/>
                </a:solidFill>
                <a:latin typeface="Bahnschrift SemiBold" pitchFamily="34" charset="0"/>
              </a:rPr>
              <a:t>кураисту</a:t>
            </a:r>
            <a:r>
              <a:rPr lang="ru-RU" sz="1150" i="1" dirty="0" smtClean="0">
                <a:solidFill>
                  <a:schemeClr val="tx1"/>
                </a:solidFill>
                <a:latin typeface="Bahnschrift SemiBold" pitchFamily="34" charset="0"/>
              </a:rPr>
              <a:t>, и певцу.</a:t>
            </a:r>
            <a:endParaRPr lang="ru-RU" sz="1150" dirty="0">
              <a:solidFill>
                <a:schemeClr val="tx1"/>
              </a:solidFill>
              <a:latin typeface="Bahnschrift SemiBold" pitchFamily="34" charset="0"/>
            </a:endParaRPr>
          </a:p>
        </p:txBody>
      </p:sp>
      <p:pic>
        <p:nvPicPr>
          <p:cNvPr id="6" name="Содержимое 5" descr="DSC_0025.JPG"/>
          <p:cNvPicPr>
            <a:picLocks noGrp="1" noChangeAspect="1"/>
          </p:cNvPicPr>
          <p:nvPr>
            <p:ph sz="quarter" idx="1"/>
          </p:nvPr>
        </p:nvPicPr>
        <p:blipFill>
          <a:blip r:embed="rId2" cstate="print"/>
          <a:stretch>
            <a:fillRect/>
          </a:stretch>
        </p:blipFill>
        <p:spPr>
          <a:xfrm rot="5400000">
            <a:off x="-459754" y="1817019"/>
            <a:ext cx="4044214" cy="2696143"/>
          </a:xfrm>
        </p:spPr>
      </p:pic>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x_jWzsP-Gw.jpg"/>
          <p:cNvPicPr>
            <a:picLocks noChangeAspect="1"/>
          </p:cNvPicPr>
          <p:nvPr/>
        </p:nvPicPr>
        <p:blipFill>
          <a:blip r:embed="rId2" cstate="print"/>
          <a:stretch>
            <a:fillRect/>
          </a:stretch>
        </p:blipFill>
        <p:spPr>
          <a:xfrm rot="16200000">
            <a:off x="1635677" y="-778477"/>
            <a:ext cx="5572163" cy="8272077"/>
          </a:xfrm>
          <a:prstGeom prst="rect">
            <a:avLst/>
          </a:prstGeom>
        </p:spPr>
      </p:pic>
    </p:spTree>
  </p:cSld>
  <p:clrMapOvr>
    <a:masterClrMapping/>
  </p:clrMapOvr>
  <p:transition>
    <p:cover/>
  </p:transition>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normAutofit fontScale="90000"/>
          </a:bodyPr>
          <a:lstStyle/>
          <a:p>
            <a:pPr algn="ctr"/>
            <a:r>
              <a:rPr b="1" dirty="0" i="1" lang="ru-RU" smtClean="0">
                <a:solidFill>
                  <a:schemeClr val="tx1"/>
                </a:solidFill>
                <a:latin charset="0" pitchFamily="34" typeface="Bahnschrift SemiBold"/>
              </a:rPr>
              <a:t>Сценические костюмы </a:t>
            </a:r>
            <a:r>
              <a:rPr b="1" dirty="0" err="1" i="1" lang="ru-RU" smtClean="0">
                <a:solidFill>
                  <a:schemeClr val="tx1"/>
                </a:solidFill>
                <a:latin charset="0" pitchFamily="34" typeface="Bahnschrift SemiBold"/>
              </a:rPr>
              <a:t>Ишмуллы</a:t>
            </a:r>
            <a:r>
              <a:rPr b="1" dirty="0" i="1" lang="ru-RU" smtClean="0">
                <a:solidFill>
                  <a:schemeClr val="tx1"/>
                </a:solidFill>
                <a:latin charset="0" pitchFamily="34" typeface="Bahnschrift SemiBold"/>
              </a:rPr>
              <a:t> </a:t>
            </a:r>
            <a:r>
              <a:rPr b="1" dirty="0" err="1" i="1" lang="ru-RU" smtClean="0">
                <a:solidFill>
                  <a:schemeClr val="tx1"/>
                </a:solidFill>
                <a:latin charset="0" pitchFamily="34" typeface="Bahnschrift SemiBold"/>
              </a:rPr>
              <a:t>Дильмухаметова</a:t>
            </a:r>
            <a:endParaRPr dirty="0" lang="ru-RU">
              <a:solidFill>
                <a:schemeClr val="tx1"/>
              </a:solidFill>
              <a:latin charset="0" pitchFamily="34" typeface="Bahnschrift SemiBold"/>
            </a:endParaRPr>
          </a:p>
        </p:txBody>
      </p:sp>
      <p:pic>
        <p:nvPicPr>
          <p:cNvPr descr="9z20MrAgyZ8.jpg" id="5" name="Содержимое 4"/>
          <p:cNvPicPr>
            <a:picLocks noChangeAspect="1" noGrp="1"/>
          </p:cNvPicPr>
          <p:nvPr>
            <p:ph idx="1" sz="quarter"/>
          </p:nvPr>
        </p:nvPicPr>
        <p:blipFill>
          <a:blip cstate="print" r:embed="rId2"/>
          <a:srcRect t="44"/>
          <a:stretch>
            <a:fillRect/>
          </a:stretch>
        </p:blipFill>
        <p:spPr>
          <a:xfrm>
            <a:off x="428596" y="1285860"/>
            <a:ext cx="3000396" cy="5376915"/>
          </a:xfrm>
        </p:spPr>
      </p:pic>
      <p:pic>
        <p:nvPicPr>
          <p:cNvPr descr="ogTLRPYueJc.jpg" id="6" name="Содержимое 5"/>
          <p:cNvPicPr>
            <a:picLocks noChangeAspect="1" noGrp="1"/>
          </p:cNvPicPr>
          <p:nvPr>
            <p:ph idx="2" sz="quarter"/>
          </p:nvPr>
        </p:nvPicPr>
        <p:blipFill>
          <a:blip cstate="print" r:embed="rId3"/>
          <a:stretch>
            <a:fillRect/>
          </a:stretch>
        </p:blipFill>
        <p:spPr>
          <a:xfrm>
            <a:off x="3857620" y="1428736"/>
            <a:ext cx="4286280" cy="5023758"/>
          </a:xfrm>
        </p:spPr>
      </p:pic>
    </p:spTree>
  </p:cSld>
  <p:clrMapOvr>
    <a:masterClrMapping/>
  </p:clrMapOvr>
  <p:transition>
    <p:cover/>
  </p:transition>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ZFRLZWe--TA.jpg" id="5" name="Содержимое 4"/>
          <p:cNvPicPr>
            <a:picLocks noChangeAspect="1" noGrp="1"/>
          </p:cNvPicPr>
          <p:nvPr>
            <p:ph idx="1" sz="quarter"/>
          </p:nvPr>
        </p:nvPicPr>
        <p:blipFill>
          <a:blip cstate="print" r:embed="rId2"/>
          <a:stretch>
            <a:fillRect/>
          </a:stretch>
        </p:blipFill>
        <p:spPr>
          <a:xfrm>
            <a:off x="357157" y="214290"/>
            <a:ext cx="3738495" cy="5286412"/>
          </a:xfrm>
        </p:spPr>
      </p:pic>
      <p:pic>
        <p:nvPicPr>
          <p:cNvPr descr="W-5haPv_1Xo.jpg" id="6" name="Содержимое 5"/>
          <p:cNvPicPr>
            <a:picLocks noChangeAspect="1" noGrp="1"/>
          </p:cNvPicPr>
          <p:nvPr>
            <p:ph idx="2" sz="quarter"/>
          </p:nvPr>
        </p:nvPicPr>
        <p:blipFill>
          <a:blip r:embed="rId3"/>
          <a:srcRect l="214" r="368"/>
          <a:stretch>
            <a:fillRect/>
          </a:stretch>
        </p:blipFill>
        <p:spPr>
          <a:xfrm>
            <a:off x="4429124" y="1285860"/>
            <a:ext cx="3647564" cy="5314155"/>
          </a:xfrm>
        </p:spPr>
      </p:pic>
    </p:spTree>
  </p:cSld>
  <p:clrMapOvr>
    <a:masterClrMapping/>
  </p:clrMapOvr>
  <p:transition>
    <p:cover/>
  </p:transition>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82726"/>
          </a:xfrm>
        </p:spPr>
        <p:txBody>
          <a:bodyPr>
            <a:normAutofit fontScale="90000"/>
          </a:bodyPr>
          <a:lstStyle/>
          <a:p>
            <a:pPr algn="ctr"/>
            <a:r>
              <a:rPr lang="ru-RU" b="1" i="1" dirty="0" smtClean="0">
                <a:solidFill>
                  <a:schemeClr val="tx1"/>
                </a:solidFill>
                <a:latin typeface="Bahnschrift SemiBold" pitchFamily="34" charset="0"/>
              </a:rPr>
              <a:t>В музее так же находятся любимые </a:t>
            </a:r>
            <a:r>
              <a:rPr lang="ru-RU" b="1" i="1" dirty="0" err="1" smtClean="0">
                <a:solidFill>
                  <a:schemeClr val="tx1"/>
                </a:solidFill>
                <a:latin typeface="Bahnschrift SemiBold" pitchFamily="34" charset="0"/>
              </a:rPr>
              <a:t>кураи</a:t>
            </a:r>
            <a:r>
              <a:rPr lang="ru-RU" b="1" i="1" dirty="0" smtClean="0">
                <a:solidFill>
                  <a:schemeClr val="tx1"/>
                </a:solidFill>
                <a:latin typeface="Bahnschrift SemiBold" pitchFamily="34" charset="0"/>
              </a:rPr>
              <a:t> </a:t>
            </a:r>
            <a:r>
              <a:rPr lang="ru-RU" b="1" i="1" dirty="0" err="1" smtClean="0">
                <a:solidFill>
                  <a:schemeClr val="tx1"/>
                </a:solidFill>
                <a:latin typeface="Bahnschrift SemiBold" pitchFamily="34" charset="0"/>
              </a:rPr>
              <a:t>Ишмуллы</a:t>
            </a:r>
            <a:r>
              <a:rPr lang="ru-RU" b="1" i="1" dirty="0" smtClean="0">
                <a:solidFill>
                  <a:schemeClr val="tx1"/>
                </a:solidFill>
                <a:latin typeface="Bahnschrift SemiBold" pitchFamily="34" charset="0"/>
              </a:rPr>
              <a:t> </a:t>
            </a:r>
            <a:r>
              <a:rPr lang="ru-RU" b="1" i="1" dirty="0" err="1" smtClean="0">
                <a:solidFill>
                  <a:schemeClr val="tx1"/>
                </a:solidFill>
                <a:latin typeface="Bahnschrift SemiBold" pitchFamily="34" charset="0"/>
              </a:rPr>
              <a:t>Дильмухаметова,на</a:t>
            </a:r>
            <a:r>
              <a:rPr lang="ru-RU" b="1" i="1" dirty="0" smtClean="0">
                <a:solidFill>
                  <a:schemeClr val="tx1"/>
                </a:solidFill>
                <a:latin typeface="Bahnschrift SemiBold" pitchFamily="34" charset="0"/>
              </a:rPr>
              <a:t> которых он исполнял свои песни и мелодии</a:t>
            </a:r>
            <a:r>
              <a:rPr lang="ru-RU" dirty="0" smtClean="0">
                <a:solidFill>
                  <a:schemeClr val="tx1"/>
                </a:solidFill>
                <a:latin typeface="Bahnschrift SemiBold" pitchFamily="34" charset="0"/>
              </a:rPr>
              <a:t/>
            </a:r>
            <a:br>
              <a:rPr lang="ru-RU" dirty="0" smtClean="0">
                <a:solidFill>
                  <a:schemeClr val="tx1"/>
                </a:solidFill>
                <a:latin typeface="Bahnschrift SemiBold" pitchFamily="34" charset="0"/>
              </a:rPr>
            </a:br>
            <a:endParaRPr lang="ru-RU" dirty="0">
              <a:solidFill>
                <a:schemeClr val="tx1"/>
              </a:solidFill>
              <a:latin typeface="Bahnschrift SemiBold" pitchFamily="34" charset="0"/>
            </a:endParaRPr>
          </a:p>
        </p:txBody>
      </p:sp>
      <p:pic>
        <p:nvPicPr>
          <p:cNvPr id="4" name="Содержимое 3" descr="mpNwBQaSvik.jpg"/>
          <p:cNvPicPr>
            <a:picLocks noGrp="1" noChangeAspect="1"/>
          </p:cNvPicPr>
          <p:nvPr>
            <p:ph sz="quarter" idx="1"/>
          </p:nvPr>
        </p:nvPicPr>
        <p:blipFill>
          <a:blip r:embed="rId2" cstate="print"/>
          <a:stretch>
            <a:fillRect/>
          </a:stretch>
        </p:blipFill>
        <p:spPr>
          <a:xfrm>
            <a:off x="500033" y="1643050"/>
            <a:ext cx="7594169" cy="4286280"/>
          </a:xfrm>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58138" cy="1082660"/>
          </a:xfrm>
        </p:spPr>
        <p:txBody>
          <a:bodyPr>
            <a:noAutofit/>
          </a:bodyPr>
          <a:lstStyle/>
          <a:p>
            <a:pPr algn="ctr"/>
            <a:r>
              <a:rPr lang="ru-RU" sz="3600" dirty="0" smtClean="0">
                <a:solidFill>
                  <a:schemeClr val="tx1"/>
                </a:solidFill>
                <a:latin typeface="Bahnschrift SemiBold" pitchFamily="34" charset="0"/>
              </a:rPr>
              <a:t>Пояса </a:t>
            </a:r>
            <a:r>
              <a:rPr lang="ru-RU" sz="3600" dirty="0" err="1" smtClean="0">
                <a:solidFill>
                  <a:schemeClr val="tx1"/>
                </a:solidFill>
                <a:latin typeface="Bahnschrift SemiBold" pitchFamily="34" charset="0"/>
              </a:rPr>
              <a:t>Ишмуллы</a:t>
            </a:r>
            <a:r>
              <a:rPr lang="ru-RU" sz="3600" dirty="0" smtClean="0">
                <a:solidFill>
                  <a:schemeClr val="tx1"/>
                </a:solidFill>
                <a:latin typeface="Bahnschrift SemiBold" pitchFamily="34" charset="0"/>
              </a:rPr>
              <a:t> </a:t>
            </a:r>
            <a:r>
              <a:rPr lang="ru-RU" sz="3600" dirty="0" err="1" smtClean="0">
                <a:solidFill>
                  <a:schemeClr val="tx1"/>
                </a:solidFill>
                <a:latin typeface="Bahnschrift SemiBold" pitchFamily="34" charset="0"/>
              </a:rPr>
              <a:t>Дильмухаметова</a:t>
            </a:r>
            <a:r>
              <a:rPr lang="ru-RU" sz="3600" dirty="0" smtClean="0">
                <a:solidFill>
                  <a:schemeClr val="tx1"/>
                </a:solidFill>
                <a:latin typeface="Bahnschrift SemiBold" pitchFamily="34" charset="0"/>
              </a:rPr>
              <a:t> для выступления (</a:t>
            </a:r>
            <a:r>
              <a:rPr lang="ru-RU" sz="3600" dirty="0" err="1" smtClean="0">
                <a:solidFill>
                  <a:schemeClr val="tx1"/>
                </a:solidFill>
                <a:latin typeface="Bahnschrift SemiBold" pitchFamily="34" charset="0"/>
              </a:rPr>
              <a:t>Кэрэм</a:t>
            </a:r>
            <a:r>
              <a:rPr lang="ru-RU" sz="3600" dirty="0" smtClean="0">
                <a:solidFill>
                  <a:schemeClr val="tx1"/>
                </a:solidFill>
                <a:latin typeface="Bahnschrift SemiBold" pitchFamily="34" charset="0"/>
              </a:rPr>
              <a:t>)</a:t>
            </a:r>
            <a:endParaRPr lang="ru-RU" sz="3600" dirty="0">
              <a:solidFill>
                <a:schemeClr val="tx1"/>
              </a:solidFill>
              <a:latin typeface="Bahnschrift SemiBold" pitchFamily="34" charset="0"/>
            </a:endParaRPr>
          </a:p>
        </p:txBody>
      </p:sp>
      <p:pic>
        <p:nvPicPr>
          <p:cNvPr id="4" name="Содержимое 3" descr="DSC_0029.JPG"/>
          <p:cNvPicPr>
            <a:picLocks noGrp="1" noChangeAspect="1"/>
          </p:cNvPicPr>
          <p:nvPr>
            <p:ph sz="quarter" idx="1"/>
          </p:nvPr>
        </p:nvPicPr>
        <p:blipFill>
          <a:blip r:embed="rId2" cstate="print"/>
          <a:stretch>
            <a:fillRect/>
          </a:stretch>
        </p:blipFill>
        <p:spPr>
          <a:xfrm>
            <a:off x="785786" y="1357298"/>
            <a:ext cx="7310438" cy="4873625"/>
          </a:xfrm>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96974"/>
          </a:xfrm>
        </p:spPr>
        <p:txBody>
          <a:bodyPr>
            <a:normAutofit fontScale="90000"/>
          </a:bodyPr>
          <a:lstStyle/>
          <a:p>
            <a:pPr algn="ctr"/>
            <a:r>
              <a:rPr lang="ru-RU" b="1" i="1" dirty="0" smtClean="0">
                <a:solidFill>
                  <a:schemeClr val="tx1"/>
                </a:solidFill>
                <a:latin typeface="Bahnschrift SemiBold" pitchFamily="34" charset="0"/>
              </a:rPr>
              <a:t>Газетные вырезки из статей о </a:t>
            </a:r>
            <a:r>
              <a:rPr lang="ru-RU" b="1" i="1" dirty="0" err="1" smtClean="0">
                <a:solidFill>
                  <a:schemeClr val="tx1"/>
                </a:solidFill>
                <a:latin typeface="Bahnschrift SemiBold" pitchFamily="34" charset="0"/>
              </a:rPr>
              <a:t>Ишмулле</a:t>
            </a:r>
            <a:r>
              <a:rPr lang="ru-RU" b="1" i="1" dirty="0" smtClean="0">
                <a:solidFill>
                  <a:schemeClr val="tx1"/>
                </a:solidFill>
                <a:latin typeface="Bahnschrift SemiBold" pitchFamily="34" charset="0"/>
              </a:rPr>
              <a:t> </a:t>
            </a:r>
            <a:r>
              <a:rPr lang="ru-RU" b="1" i="1" dirty="0" err="1" smtClean="0">
                <a:solidFill>
                  <a:schemeClr val="tx1"/>
                </a:solidFill>
                <a:latin typeface="Bahnschrift SemiBold" pitchFamily="34" charset="0"/>
              </a:rPr>
              <a:t>Дильмухаметове</a:t>
            </a:r>
            <a:r>
              <a:rPr lang="ru-RU" dirty="0" smtClean="0">
                <a:solidFill>
                  <a:schemeClr val="tx1"/>
                </a:solidFill>
                <a:latin typeface="Bahnschrift SemiBold" pitchFamily="34" charset="0"/>
              </a:rPr>
              <a:t/>
            </a:r>
            <a:br>
              <a:rPr lang="ru-RU" dirty="0" smtClean="0">
                <a:solidFill>
                  <a:schemeClr val="tx1"/>
                </a:solidFill>
                <a:latin typeface="Bahnschrift SemiBold" pitchFamily="34" charset="0"/>
              </a:rPr>
            </a:br>
            <a:endParaRPr lang="ru-RU" dirty="0">
              <a:solidFill>
                <a:schemeClr val="tx1"/>
              </a:solidFill>
              <a:latin typeface="Bahnschrift SemiBold" pitchFamily="34" charset="0"/>
            </a:endParaRPr>
          </a:p>
        </p:txBody>
      </p:sp>
      <p:pic>
        <p:nvPicPr>
          <p:cNvPr id="4" name="Содержимое 3" descr="DSC_0030.JPG"/>
          <p:cNvPicPr>
            <a:picLocks noGrp="1" noChangeAspect="1"/>
          </p:cNvPicPr>
          <p:nvPr>
            <p:ph sz="quarter" idx="1"/>
          </p:nvPr>
        </p:nvPicPr>
        <p:blipFill>
          <a:blip r:embed="rId2" cstate="print"/>
          <a:stretch>
            <a:fillRect/>
          </a:stretch>
        </p:blipFill>
        <p:spPr>
          <a:xfrm>
            <a:off x="785786" y="1357298"/>
            <a:ext cx="7310438" cy="4873625"/>
          </a:xfrm>
        </p:spPr>
      </p:pic>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328982" cy="5011750"/>
          </a:xfrm>
        </p:spPr>
        <p:txBody>
          <a:bodyPr>
            <a:normAutofit/>
          </a:bodyPr>
          <a:lstStyle/>
          <a:p>
            <a:r>
              <a:rPr lang="ru-RU" b="1" i="1" dirty="0" smtClean="0">
                <a:solidFill>
                  <a:schemeClr val="tx1"/>
                </a:solidFill>
                <a:latin typeface="Bahnschrift SemiBold" pitchFamily="34" charset="0"/>
              </a:rPr>
              <a:t>Выставка из фотографий в музее, посвященном </a:t>
            </a:r>
            <a:r>
              <a:rPr lang="ru-RU" b="1" i="1" dirty="0" err="1" smtClean="0">
                <a:solidFill>
                  <a:schemeClr val="tx1"/>
                </a:solidFill>
                <a:latin typeface="Bahnschrift SemiBold" pitchFamily="34" charset="0"/>
              </a:rPr>
              <a:t>Ишмуллы</a:t>
            </a:r>
            <a:r>
              <a:rPr lang="ru-RU" b="1" i="1" dirty="0" smtClean="0">
                <a:solidFill>
                  <a:schemeClr val="tx1"/>
                </a:solidFill>
                <a:latin typeface="Bahnschrift SemiBold" pitchFamily="34" charset="0"/>
              </a:rPr>
              <a:t> </a:t>
            </a:r>
            <a:r>
              <a:rPr lang="ru-RU" b="1" i="1" dirty="0" err="1" smtClean="0">
                <a:solidFill>
                  <a:schemeClr val="tx1"/>
                </a:solidFill>
                <a:latin typeface="Bahnschrift SemiBold" pitchFamily="34" charset="0"/>
              </a:rPr>
              <a:t>Дильмухаметова</a:t>
            </a:r>
            <a:r>
              <a:rPr lang="ru-RU" b="1" i="1" dirty="0" smtClean="0">
                <a:solidFill>
                  <a:schemeClr val="tx1"/>
                </a:solidFill>
                <a:latin typeface="Bahnschrift SemiBold" pitchFamily="34" charset="0"/>
              </a:rPr>
              <a:t> в деревне </a:t>
            </a:r>
            <a:r>
              <a:rPr lang="ru-RU" b="1" i="1" dirty="0" err="1" smtClean="0">
                <a:solidFill>
                  <a:schemeClr val="tx1"/>
                </a:solidFill>
                <a:latin typeface="Bahnschrift SemiBold" pitchFamily="34" charset="0"/>
              </a:rPr>
              <a:t>Старо-Якупово</a:t>
            </a:r>
            <a:endParaRPr lang="ru-RU" dirty="0">
              <a:solidFill>
                <a:schemeClr val="tx1"/>
              </a:solidFill>
              <a:latin typeface="Bahnschrift SemiBold" pitchFamily="34" charset="0"/>
            </a:endParaRPr>
          </a:p>
        </p:txBody>
      </p:sp>
      <p:pic>
        <p:nvPicPr>
          <p:cNvPr id="4" name="Содержимое 3" descr="DSC_0027.JPG"/>
          <p:cNvPicPr>
            <a:picLocks noGrp="1" noChangeAspect="1"/>
          </p:cNvPicPr>
          <p:nvPr>
            <p:ph sz="quarter" idx="1"/>
          </p:nvPr>
        </p:nvPicPr>
        <p:blipFill>
          <a:blip r:embed="rId2" cstate="print"/>
          <a:stretch>
            <a:fillRect/>
          </a:stretch>
        </p:blipFill>
        <p:spPr>
          <a:xfrm rot="5400000">
            <a:off x="2911066" y="1232282"/>
            <a:ext cx="6107950" cy="4214842"/>
          </a:xfrm>
        </p:spPr>
      </p:pic>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1654164"/>
          </a:xfrm>
        </p:spPr>
        <p:txBody>
          <a:bodyPr>
            <a:normAutofit fontScale="90000"/>
          </a:bodyPr>
          <a:lstStyle/>
          <a:p>
            <a:pPr algn="ctr"/>
            <a:r>
              <a:rPr lang="ru-RU" b="1" i="1" dirty="0" err="1" smtClean="0">
                <a:solidFill>
                  <a:schemeClr val="tx1"/>
                </a:solidFill>
                <a:latin typeface="Bahnschrift SemiBold" pitchFamily="34" charset="0"/>
              </a:rPr>
              <a:t>Фотогалерея</a:t>
            </a:r>
            <a:r>
              <a:rPr lang="ru-RU" b="1" i="1" dirty="0" smtClean="0">
                <a:solidFill>
                  <a:schemeClr val="tx1"/>
                </a:solidFill>
                <a:latin typeface="Bahnschrift SemiBold" pitchFamily="34" charset="0"/>
              </a:rPr>
              <a:t> личных фотографий в музеи </a:t>
            </a:r>
            <a:r>
              <a:rPr lang="ru-RU" b="1" i="1" dirty="0" err="1" smtClean="0">
                <a:solidFill>
                  <a:schemeClr val="tx1"/>
                </a:solidFill>
                <a:latin typeface="Bahnschrift SemiBold" pitchFamily="34" charset="0"/>
              </a:rPr>
              <a:t>им.Ишмулы</a:t>
            </a:r>
            <a:r>
              <a:rPr lang="ru-RU" b="1" i="1" dirty="0" smtClean="0">
                <a:solidFill>
                  <a:schemeClr val="tx1"/>
                </a:solidFill>
                <a:latin typeface="Bahnschrift SemiBold" pitchFamily="34" charset="0"/>
              </a:rPr>
              <a:t> </a:t>
            </a:r>
            <a:r>
              <a:rPr lang="ru-RU" b="1" i="1" dirty="0" err="1" smtClean="0">
                <a:solidFill>
                  <a:schemeClr val="tx1"/>
                </a:solidFill>
                <a:latin typeface="Bahnschrift SemiBold" pitchFamily="34" charset="0"/>
              </a:rPr>
              <a:t>Дильмухаметова</a:t>
            </a:r>
            <a:r>
              <a:rPr lang="ru-RU" b="1" i="1" dirty="0" smtClean="0">
                <a:solidFill>
                  <a:schemeClr val="tx1"/>
                </a:solidFill>
                <a:latin typeface="Bahnschrift SemiBold" pitchFamily="34" charset="0"/>
              </a:rPr>
              <a:t> в деревне </a:t>
            </a:r>
            <a:r>
              <a:rPr lang="ru-RU" b="1" i="1" dirty="0" err="1" smtClean="0">
                <a:solidFill>
                  <a:schemeClr val="tx1"/>
                </a:solidFill>
                <a:latin typeface="Bahnschrift SemiBold" pitchFamily="34" charset="0"/>
              </a:rPr>
              <a:t>Старо-Якупово</a:t>
            </a:r>
            <a:r>
              <a:rPr lang="ru-RU" dirty="0" smtClean="0">
                <a:solidFill>
                  <a:schemeClr val="tx1"/>
                </a:solidFill>
                <a:latin typeface="Bahnschrift SemiBold" pitchFamily="34" charset="0"/>
              </a:rPr>
              <a:t/>
            </a:r>
            <a:br>
              <a:rPr lang="ru-RU" dirty="0" smtClean="0">
                <a:solidFill>
                  <a:schemeClr val="tx1"/>
                </a:solidFill>
                <a:latin typeface="Bahnschrift SemiBold" pitchFamily="34" charset="0"/>
              </a:rPr>
            </a:br>
            <a:endParaRPr lang="ru-RU" dirty="0">
              <a:solidFill>
                <a:schemeClr val="tx1"/>
              </a:solidFill>
              <a:latin typeface="Bahnschrift SemiBold" pitchFamily="34" charset="0"/>
            </a:endParaRPr>
          </a:p>
        </p:txBody>
      </p:sp>
      <p:pic>
        <p:nvPicPr>
          <p:cNvPr id="4" name="Содержимое 3" descr="DSC_0049.JPG"/>
          <p:cNvPicPr>
            <a:picLocks noGrp="1" noChangeAspect="1"/>
          </p:cNvPicPr>
          <p:nvPr>
            <p:ph sz="quarter" idx="1"/>
          </p:nvPr>
        </p:nvPicPr>
        <p:blipFill>
          <a:blip r:embed="rId2" cstate="print"/>
          <a:stretch>
            <a:fillRect/>
          </a:stretch>
        </p:blipFill>
        <p:spPr>
          <a:xfrm>
            <a:off x="714348" y="1500174"/>
            <a:ext cx="7608119" cy="5072079"/>
          </a:xfrm>
        </p:spPr>
      </p:pic>
    </p:spTree>
  </p:cSld>
  <p:clrMapOvr>
    <a:masterClrMapping/>
  </p:clrMapOvr>
  <p:transition>
    <p:cover/>
  </p:transition>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13.JPG" id="2" name="Рисунок 1"/>
          <p:cNvPicPr>
            <a:picLocks noChangeAspect="1"/>
          </p:cNvPicPr>
          <p:nvPr/>
        </p:nvPicPr>
        <p:blipFill>
          <a:blip cstate="print" r:embed="rId2"/>
          <a:srcRect l="42" r="39" t="49"/>
          <a:stretch>
            <a:fillRect/>
          </a:stretch>
        </p:blipFill>
        <p:spPr>
          <a:xfrm>
            <a:off x="571472" y="500042"/>
            <a:ext cx="7858180" cy="5675329"/>
          </a:xfrm>
          <a:prstGeom prst="rect">
            <a:avLst/>
          </a:prstGeom>
        </p:spPr>
      </p:pic>
    </p:spTree>
  </p:cSld>
  <p:clrMapOvr>
    <a:masterClrMapping/>
  </p:clrMapOvr>
  <p:transition>
    <p:cover/>
  </p:transition>
  <p:timing>
    <p:tnLst>
      <p:par>
        <p:cT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19.JPG" id="2" name="Рисунок 1"/>
          <p:cNvPicPr>
            <a:picLocks noChangeAspect="1"/>
          </p:cNvPicPr>
          <p:nvPr/>
        </p:nvPicPr>
        <p:blipFill>
          <a:blip cstate="print" r:embed="rId2"/>
          <a:srcRect l="44" r="38" t="45"/>
          <a:stretch>
            <a:fillRect/>
          </a:stretch>
        </p:blipFill>
        <p:spPr>
          <a:xfrm>
            <a:off x="357158" y="428604"/>
            <a:ext cx="8143932" cy="5976958"/>
          </a:xfrm>
          <a:prstGeom prst="rect">
            <a:avLst/>
          </a:prstGeom>
        </p:spPr>
      </p:pic>
    </p:spTree>
  </p:cSld>
  <p:clrMapOvr>
    <a:masterClrMapping/>
  </p:clrMapOvr>
  <p:transition>
    <p:cover/>
  </p:transition>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329246" cy="6583362"/>
          </a:xfrm>
        </p:spPr>
        <p:txBody>
          <a:bodyPr>
            <a:noAutofit/>
          </a:bodyPr>
          <a:lstStyle/>
          <a:p>
            <a:r>
              <a:rPr lang="ru-RU" sz="1100" i="1" dirty="0" smtClean="0">
                <a:solidFill>
                  <a:schemeClr val="tx1"/>
                </a:solidFill>
                <a:latin typeface="Bahnschrift SemiBold" pitchFamily="34" charset="0"/>
              </a:rPr>
              <a:t>В 1949 – 1952 годах, во время службы в армии в г. Чарджоу Туркестана, он был руководителем военного ансамбля. В 1966 году  стал солистом – </a:t>
            </a:r>
            <a:r>
              <a:rPr lang="ru-RU" sz="1100" i="1" dirty="0" err="1" smtClean="0">
                <a:solidFill>
                  <a:schemeClr val="tx1"/>
                </a:solidFill>
                <a:latin typeface="Bahnschrift SemiBold" pitchFamily="34" charset="0"/>
              </a:rPr>
              <a:t>кураистом</a:t>
            </a:r>
            <a:r>
              <a:rPr lang="ru-RU" sz="1100" i="1" dirty="0" smtClean="0">
                <a:solidFill>
                  <a:schemeClr val="tx1"/>
                </a:solidFill>
                <a:latin typeface="Bahnschrift SemiBold" pitchFamily="34" charset="0"/>
              </a:rPr>
              <a:t> в Башкирской государственной филармонии.  Высокое исполнительское мастерство в сочетании с мастерством артиста очень скоро позволили ему выдвинуться в число ведущих артистов башкирской эстрады. К </a:t>
            </a:r>
            <a:r>
              <a:rPr lang="ru-RU" sz="1100" i="1" dirty="0" err="1" smtClean="0">
                <a:solidFill>
                  <a:schemeClr val="tx1"/>
                </a:solidFill>
                <a:latin typeface="Bahnschrift SemiBold" pitchFamily="34" charset="0"/>
              </a:rPr>
              <a:t>Ишмулле</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Дильмухаметову</a:t>
            </a:r>
            <a:r>
              <a:rPr lang="ru-RU" sz="1100" i="1" dirty="0" smtClean="0">
                <a:solidFill>
                  <a:schemeClr val="tx1"/>
                </a:solidFill>
                <a:latin typeface="Bahnschrift SemiBold" pitchFamily="34" charset="0"/>
              </a:rPr>
              <a:t> пришло признание. О нем заговорили как о большом мастере, виртуозном, уникальном исполнителе – </a:t>
            </a:r>
            <a:r>
              <a:rPr lang="ru-RU" sz="1100" i="1" dirty="0" err="1" smtClean="0">
                <a:solidFill>
                  <a:schemeClr val="tx1"/>
                </a:solidFill>
                <a:latin typeface="Bahnschrift SemiBold" pitchFamily="34" charset="0"/>
              </a:rPr>
              <a:t>кураисте</a:t>
            </a:r>
            <a:r>
              <a:rPr lang="ru-RU" sz="1100" i="1" dirty="0" smtClean="0">
                <a:solidFill>
                  <a:schemeClr val="tx1"/>
                </a:solidFill>
                <a:latin typeface="Bahnschrift SemiBold" pitchFamily="34" charset="0"/>
              </a:rPr>
              <a:t>. Поистине восторженно было воспринято и возрождение игры на </a:t>
            </a:r>
            <a:r>
              <a:rPr lang="ru-RU" sz="1100" i="1" dirty="0" err="1" smtClean="0">
                <a:solidFill>
                  <a:schemeClr val="tx1"/>
                </a:solidFill>
                <a:latin typeface="Bahnschrift SemiBold" pitchFamily="34" charset="0"/>
              </a:rPr>
              <a:t>курае</a:t>
            </a:r>
            <a:r>
              <a:rPr lang="ru-RU" sz="1100" i="1" dirty="0" smtClean="0">
                <a:solidFill>
                  <a:schemeClr val="tx1"/>
                </a:solidFill>
                <a:latin typeface="Bahnschrift SemiBold" pitchFamily="34" charset="0"/>
              </a:rPr>
              <a:t> в сочетании с элементами </a:t>
            </a:r>
            <a:r>
              <a:rPr lang="ru-RU" sz="1100" i="1" dirty="0" err="1" smtClean="0">
                <a:solidFill>
                  <a:schemeClr val="tx1"/>
                </a:solidFill>
                <a:latin typeface="Bahnschrift SemiBold" pitchFamily="34" charset="0"/>
              </a:rPr>
              <a:t>узляу</a:t>
            </a:r>
            <a:r>
              <a:rPr lang="ru-RU" sz="1100" i="1" dirty="0" smtClean="0">
                <a:solidFill>
                  <a:schemeClr val="tx1"/>
                </a:solidFill>
                <a:latin typeface="Bahnschrift SemiBold" pitchFamily="34" charset="0"/>
              </a:rPr>
              <a:t> – горлового пения. В его репертуаре появились как народные песни, так и своего собственного сочинения. Так в одном лице выявились и соединились самые различные грани его дарования. Участвуя в концертах в столице нашей Родины Москве, а также за рубежом на сценах Франции и Италии, Швеции и Швейцарии, Афганистана и Пакистана, Польши и Германии, Венгрии и Японии, Бирмы и Ирана он сумел создать символически обобщенный музыкально-поэтический образ родной земли – древнего Урала, священной земли наших предков и современников. Этот прекрасный монолог певца и </a:t>
            </a:r>
            <a:r>
              <a:rPr lang="ru-RU" sz="1100" i="1" dirty="0" err="1" smtClean="0">
                <a:solidFill>
                  <a:schemeClr val="tx1"/>
                </a:solidFill>
                <a:latin typeface="Bahnschrift SemiBold" pitchFamily="34" charset="0"/>
              </a:rPr>
              <a:t>кураиста</a:t>
            </a:r>
            <a:r>
              <a:rPr lang="ru-RU" sz="1100" i="1" dirty="0" smtClean="0">
                <a:solidFill>
                  <a:schemeClr val="tx1"/>
                </a:solidFill>
                <a:latin typeface="Bahnschrift SemiBold" pitchFamily="34" charset="0"/>
              </a:rPr>
              <a:t> в записях и поныне покоряет сердца слушателей. Он прославил наш </a:t>
            </a:r>
            <a:r>
              <a:rPr lang="ru-RU" sz="1100" i="1" dirty="0" err="1" smtClean="0">
                <a:solidFill>
                  <a:schemeClr val="tx1"/>
                </a:solidFill>
                <a:latin typeface="Bahnschrift SemiBold" pitchFamily="34" charset="0"/>
              </a:rPr>
              <a:t>курай</a:t>
            </a:r>
            <a:r>
              <a:rPr lang="ru-RU" sz="1100" i="1" dirty="0" smtClean="0">
                <a:solidFill>
                  <a:schemeClr val="tx1"/>
                </a:solidFill>
                <a:latin typeface="Bahnschrift SemiBold" pitchFamily="34" charset="0"/>
              </a:rPr>
              <a:t> всему миру.</a:t>
            </a:r>
            <a:r>
              <a:rPr lang="ru-RU" sz="1100" dirty="0" smtClean="0">
                <a:solidFill>
                  <a:schemeClr val="tx1"/>
                </a:solidFill>
                <a:latin typeface="Bahnschrift SemiBold" pitchFamily="34" charset="0"/>
              </a:rPr>
              <a:t/>
            </a:r>
            <a:br>
              <a:rPr lang="ru-RU" sz="1100" dirty="0" smtClean="0">
                <a:solidFill>
                  <a:schemeClr val="tx1"/>
                </a:solidFill>
                <a:latin typeface="Bahnschrift SemiBold" pitchFamily="34" charset="0"/>
              </a:rPr>
            </a:br>
            <a:r>
              <a:rPr lang="ru-RU" sz="1100" i="1" dirty="0" smtClean="0">
                <a:solidFill>
                  <a:schemeClr val="tx1"/>
                </a:solidFill>
                <a:latin typeface="Bahnschrift SemiBold" pitchFamily="34" charset="0"/>
              </a:rPr>
              <a:t>   Очень высоко оценила выступление на одном из конкурсов И. </a:t>
            </a:r>
            <a:r>
              <a:rPr lang="ru-RU" sz="1100" i="1" dirty="0" err="1" smtClean="0">
                <a:solidFill>
                  <a:schemeClr val="tx1"/>
                </a:solidFill>
                <a:latin typeface="Bahnschrift SemiBold" pitchFamily="34" charset="0"/>
              </a:rPr>
              <a:t>Дильмухаметова</a:t>
            </a:r>
            <a:r>
              <a:rPr lang="ru-RU" sz="1100" i="1" dirty="0" smtClean="0">
                <a:solidFill>
                  <a:schemeClr val="tx1"/>
                </a:solidFill>
                <a:latin typeface="Bahnschrift SemiBold" pitchFamily="34" charset="0"/>
              </a:rPr>
              <a:t> известный композитор А. </a:t>
            </a:r>
            <a:r>
              <a:rPr lang="ru-RU" sz="1100" i="1" dirty="0" err="1" smtClean="0">
                <a:solidFill>
                  <a:schemeClr val="tx1"/>
                </a:solidFill>
                <a:latin typeface="Bahnschrift SemiBold" pitchFamily="34" charset="0"/>
              </a:rPr>
              <a:t>Пахмутова</a:t>
            </a:r>
            <a:r>
              <a:rPr lang="ru-RU" sz="1100" i="1" dirty="0" smtClean="0">
                <a:solidFill>
                  <a:schemeClr val="tx1"/>
                </a:solidFill>
                <a:latin typeface="Bahnschrift SemiBold" pitchFamily="34" charset="0"/>
              </a:rPr>
              <a:t>, где наш земляк первый раз завоевал звание лауреата.</a:t>
            </a:r>
            <a:r>
              <a:rPr lang="ru-RU" sz="1100" dirty="0" smtClean="0">
                <a:solidFill>
                  <a:schemeClr val="tx1"/>
                </a:solidFill>
                <a:latin typeface="Bahnschrift SemiBold" pitchFamily="34" charset="0"/>
              </a:rPr>
              <a:t/>
            </a:r>
            <a:br>
              <a:rPr lang="ru-RU" sz="1100" dirty="0" smtClean="0">
                <a:solidFill>
                  <a:schemeClr val="tx1"/>
                </a:solidFill>
                <a:latin typeface="Bahnschrift SemiBold" pitchFamily="34" charset="0"/>
              </a:rPr>
            </a:br>
            <a:r>
              <a:rPr lang="ru-RU" sz="1100" i="1" dirty="0" smtClean="0">
                <a:solidFill>
                  <a:schemeClr val="tx1"/>
                </a:solidFill>
                <a:latin typeface="Bahnschrift SemiBold" pitchFamily="34" charset="0"/>
              </a:rPr>
              <a:t>   А руководитель артистов, гастролирующих в течение полутора десятка лет за рубежом, профессор И. Моисеев говорил: «Выступление </a:t>
            </a:r>
            <a:r>
              <a:rPr lang="ru-RU" sz="1100" i="1" dirty="0" err="1" smtClean="0">
                <a:solidFill>
                  <a:schemeClr val="tx1"/>
                </a:solidFill>
                <a:latin typeface="Bahnschrift SemiBold" pitchFamily="34" charset="0"/>
              </a:rPr>
              <a:t>Ишмуллы</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Дильмухаметова</a:t>
            </a:r>
            <a:r>
              <a:rPr lang="ru-RU" sz="1100" i="1" dirty="0" smtClean="0">
                <a:solidFill>
                  <a:schemeClr val="tx1"/>
                </a:solidFill>
                <a:latin typeface="Bahnschrift SemiBold" pitchFamily="34" charset="0"/>
              </a:rPr>
              <a:t> равны половине выступлений нашей группы». Известный башкирский композитор </a:t>
            </a:r>
            <a:r>
              <a:rPr lang="ru-RU" sz="1100" i="1" dirty="0" err="1" smtClean="0">
                <a:solidFill>
                  <a:schemeClr val="tx1"/>
                </a:solidFill>
                <a:latin typeface="Bahnschrift SemiBold" pitchFamily="34" charset="0"/>
              </a:rPr>
              <a:t>Загир</a:t>
            </a:r>
            <a:r>
              <a:rPr lang="ru-RU" sz="1100" i="1" dirty="0" smtClean="0">
                <a:solidFill>
                  <a:schemeClr val="tx1"/>
                </a:solidFill>
                <a:latin typeface="Bahnschrift SemiBold" pitchFamily="34" charset="0"/>
              </a:rPr>
              <a:t> Исмагилов в одном из своих выступлений сказал: «Я обратился к нескольким писателям, драматургам с просьбой написать либретто, а </a:t>
            </a:r>
            <a:r>
              <a:rPr lang="ru-RU" sz="1100" i="1" dirty="0" err="1" smtClean="0">
                <a:solidFill>
                  <a:schemeClr val="tx1"/>
                </a:solidFill>
                <a:latin typeface="Bahnschrift SemiBold" pitchFamily="34" charset="0"/>
              </a:rPr>
              <a:t>Ишмулла</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Дильмухаметов</a:t>
            </a:r>
            <a:r>
              <a:rPr lang="ru-RU" sz="1100" i="1" dirty="0" smtClean="0">
                <a:solidFill>
                  <a:schemeClr val="tx1"/>
                </a:solidFill>
                <a:latin typeface="Bahnschrift SemiBold" pitchFamily="34" charset="0"/>
              </a:rPr>
              <a:t>, у которого образование всего 4 класса, написал их сразу три». Да, несмотря на то, что он не мог получить специальное образование, но благодаря природному таланту, превратился в национальную гордость. Пишет либретто к операм «Послы Урала», «</a:t>
            </a:r>
            <a:r>
              <a:rPr lang="ru-RU" sz="1100" i="1" dirty="0" err="1" smtClean="0">
                <a:solidFill>
                  <a:schemeClr val="tx1"/>
                </a:solidFill>
                <a:latin typeface="Bahnschrift SemiBold" pitchFamily="34" charset="0"/>
              </a:rPr>
              <a:t>Акмулла</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Кахым</a:t>
            </a:r>
            <a:r>
              <a:rPr lang="ru-RU" sz="1100" i="1" dirty="0" smtClean="0">
                <a:solidFill>
                  <a:schemeClr val="tx1"/>
                </a:solidFill>
                <a:latin typeface="Bahnschrift SemiBold" pitchFamily="34" charset="0"/>
              </a:rPr>
              <a:t> туре». Как известно, эти произведения принесли большой успех театру и до сих пор тепло воспринимаются зрителями. К сожалению, он не смог закончить либретто «</a:t>
            </a:r>
            <a:r>
              <a:rPr lang="ru-RU" sz="1100" i="1" dirty="0" err="1" smtClean="0">
                <a:solidFill>
                  <a:schemeClr val="tx1"/>
                </a:solidFill>
                <a:latin typeface="Bahnschrift SemiBold" pitchFamily="34" charset="0"/>
              </a:rPr>
              <a:t>Карасакал</a:t>
            </a:r>
            <a:r>
              <a:rPr lang="ru-RU" sz="1100" i="1" dirty="0" smtClean="0">
                <a:solidFill>
                  <a:schemeClr val="tx1"/>
                </a:solidFill>
                <a:latin typeface="Bahnschrift SemiBold" pitchFamily="34" charset="0"/>
              </a:rPr>
              <a:t>». Он также с большой любовью исполнял песни о родном крае, природе.</a:t>
            </a:r>
            <a:r>
              <a:rPr lang="ru-RU" sz="1100" dirty="0" smtClean="0">
                <a:solidFill>
                  <a:schemeClr val="tx1"/>
                </a:solidFill>
                <a:latin typeface="Bahnschrift SemiBold" pitchFamily="34" charset="0"/>
              </a:rPr>
              <a:t/>
            </a:r>
            <a:br>
              <a:rPr lang="ru-RU" sz="1100" dirty="0" smtClean="0">
                <a:solidFill>
                  <a:schemeClr val="tx1"/>
                </a:solidFill>
                <a:latin typeface="Bahnschrift SemiBold" pitchFamily="34" charset="0"/>
              </a:rPr>
            </a:br>
            <a:r>
              <a:rPr lang="ru-RU" sz="1100" i="1" dirty="0" smtClean="0">
                <a:solidFill>
                  <a:schemeClr val="tx1"/>
                </a:solidFill>
                <a:latin typeface="Bahnschrift SemiBold" pitchFamily="34" charset="0"/>
              </a:rPr>
              <a:t>   За большие творческие успехи и высокое исполнительское мастерство </a:t>
            </a:r>
            <a:r>
              <a:rPr lang="ru-RU" sz="1100" i="1" dirty="0" err="1" smtClean="0">
                <a:solidFill>
                  <a:schemeClr val="tx1"/>
                </a:solidFill>
                <a:latin typeface="Bahnschrift SemiBold" pitchFamily="34" charset="0"/>
              </a:rPr>
              <a:t>Ишмулле</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Ишкалеевичу</a:t>
            </a:r>
            <a:r>
              <a:rPr lang="ru-RU" sz="1100" i="1" dirty="0" smtClean="0">
                <a:solidFill>
                  <a:schemeClr val="tx1"/>
                </a:solidFill>
                <a:latin typeface="Bahnschrift SemiBold" pitchFamily="34" charset="0"/>
              </a:rPr>
              <a:t> </a:t>
            </a:r>
            <a:r>
              <a:rPr lang="ru-RU" sz="1100" i="1" dirty="0" err="1" smtClean="0">
                <a:solidFill>
                  <a:schemeClr val="tx1"/>
                </a:solidFill>
                <a:latin typeface="Bahnschrift SemiBold" pitchFamily="34" charset="0"/>
              </a:rPr>
              <a:t>Дильмухаметову</a:t>
            </a:r>
            <a:r>
              <a:rPr lang="ru-RU" sz="1100" i="1" dirty="0" smtClean="0">
                <a:solidFill>
                  <a:schemeClr val="tx1"/>
                </a:solidFill>
                <a:latin typeface="Bahnschrift SemiBold" pitchFamily="34" charset="0"/>
              </a:rPr>
              <a:t> в разные годы были присвоены высокие звания «Заслуженный артист БАССР» и «Народный артист БАССР», «Заслуженный артист РСФСР». Он был лауреатом республиканских премий им. Г. </a:t>
            </a:r>
            <a:r>
              <a:rPr lang="ru-RU" sz="1100" i="1" dirty="0" err="1" smtClean="0">
                <a:solidFill>
                  <a:schemeClr val="tx1"/>
                </a:solidFill>
                <a:latin typeface="Bahnschrift SemiBold" pitchFamily="34" charset="0"/>
              </a:rPr>
              <a:t>Саляма</a:t>
            </a:r>
            <a:r>
              <a:rPr lang="ru-RU" sz="1100" i="1" dirty="0" smtClean="0">
                <a:solidFill>
                  <a:schemeClr val="tx1"/>
                </a:solidFill>
                <a:latin typeface="Bahnschrift SemiBold" pitchFamily="34" charset="0"/>
              </a:rPr>
              <a:t> и С. </a:t>
            </a:r>
            <a:r>
              <a:rPr lang="ru-RU" sz="1100" i="1" dirty="0" err="1" smtClean="0">
                <a:solidFill>
                  <a:schemeClr val="tx1"/>
                </a:solidFill>
                <a:latin typeface="Bahnschrift SemiBold" pitchFamily="34" charset="0"/>
              </a:rPr>
              <a:t>Юлаева</a:t>
            </a:r>
            <a:r>
              <a:rPr lang="ru-RU" sz="1100" i="1" dirty="0" smtClean="0">
                <a:solidFill>
                  <a:schemeClr val="tx1"/>
                </a:solidFill>
                <a:latin typeface="Bahnschrift SemiBold" pitchFamily="34" charset="0"/>
              </a:rPr>
              <a:t>.</a:t>
            </a:r>
            <a:r>
              <a:rPr lang="ru-RU" sz="1000" dirty="0" smtClean="0"/>
              <a:t/>
            </a:r>
            <a:br>
              <a:rPr lang="ru-RU" sz="1000" dirty="0" smtClean="0"/>
            </a:br>
            <a:endParaRPr lang="ru-RU" sz="1000" dirty="0"/>
          </a:p>
        </p:txBody>
      </p:sp>
      <p:pic>
        <p:nvPicPr>
          <p:cNvPr id="4" name="Содержимое 3" descr="p3MH07OVOcfa1lmieiJVpZUo43sHbYtTftk7Tl1zGU_KZHYtPAz2Ojq6wnmuTamN_Di0Rx-DaMWGUDlQ_-xoXsns.jpg"/>
          <p:cNvPicPr>
            <a:picLocks noGrp="1" noChangeAspect="1"/>
          </p:cNvPicPr>
          <p:nvPr>
            <p:ph sz="quarter" idx="1"/>
          </p:nvPr>
        </p:nvPicPr>
        <p:blipFill>
          <a:blip r:embed="rId2"/>
          <a:stretch>
            <a:fillRect/>
          </a:stretch>
        </p:blipFill>
        <p:spPr>
          <a:xfrm>
            <a:off x="5786446" y="1428736"/>
            <a:ext cx="2803942" cy="3738588"/>
          </a:xfrm>
        </p:spPr>
      </p:pic>
    </p:spTree>
  </p:cSld>
  <p:clrMapOvr>
    <a:masterClrMapping/>
  </p:clrMapOvr>
  <p:transition>
    <p:cover/>
  </p:transition>
  <p:timing>
    <p:tnLst>
      <p:par>
        <p:cT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14.JPG" id="2" name="Рисунок 1"/>
          <p:cNvPicPr>
            <a:picLocks noChangeAspect="1"/>
          </p:cNvPicPr>
          <p:nvPr/>
        </p:nvPicPr>
        <p:blipFill>
          <a:blip cstate="print" r:embed="rId2"/>
          <a:srcRect l="17" r="14" t="36"/>
          <a:stretch>
            <a:fillRect/>
          </a:stretch>
        </p:blipFill>
        <p:spPr>
          <a:xfrm>
            <a:off x="285720" y="571480"/>
            <a:ext cx="8223242" cy="5691206"/>
          </a:xfrm>
          <a:prstGeom prst="rect">
            <a:avLst/>
          </a:prstGeom>
        </p:spPr>
      </p:pic>
    </p:spTree>
  </p:cSld>
  <p:clrMapOvr>
    <a:masterClrMapping/>
  </p:clrMapOvr>
  <p:transition>
    <p:cover/>
  </p:transition>
  <p:timing>
    <p:tnLst>
      <p:par>
        <p:cT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15.JPG" id="2" name="Рисунок 1"/>
          <p:cNvPicPr>
            <a:picLocks noChangeAspect="1"/>
          </p:cNvPicPr>
          <p:nvPr/>
        </p:nvPicPr>
        <p:blipFill>
          <a:blip cstate="print" r:embed="rId2"/>
          <a:srcRect b="3" l="35" r="15" t="62"/>
          <a:stretch>
            <a:fillRect/>
          </a:stretch>
        </p:blipFill>
        <p:spPr>
          <a:xfrm>
            <a:off x="500034" y="571480"/>
            <a:ext cx="8001056" cy="5643602"/>
          </a:xfrm>
          <a:prstGeom prst="rect">
            <a:avLst/>
          </a:prstGeom>
        </p:spPr>
      </p:pic>
    </p:spTree>
  </p:cSld>
  <p:clrMapOvr>
    <a:masterClrMapping/>
  </p:clrMapOvr>
  <p:transition>
    <p:cover/>
  </p:transition>
  <p:timing>
    <p:tnLst>
      <p:par>
        <p:cT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21.JPG" id="2" name="Рисунок 1"/>
          <p:cNvPicPr>
            <a:picLocks noChangeAspect="1"/>
          </p:cNvPicPr>
          <p:nvPr/>
        </p:nvPicPr>
        <p:blipFill>
          <a:blip cstate="print" r:embed="rId2"/>
          <a:srcRect b="32" l="32" r="41"/>
          <a:stretch>
            <a:fillRect/>
          </a:stretch>
        </p:blipFill>
        <p:spPr>
          <a:xfrm>
            <a:off x="428595" y="571480"/>
            <a:ext cx="7906449" cy="5572164"/>
          </a:xfrm>
          <a:prstGeom prst="rect">
            <a:avLst/>
          </a:prstGeom>
        </p:spPr>
      </p:pic>
    </p:spTree>
  </p:cSld>
  <p:clrMapOvr>
    <a:masterClrMapping/>
  </p:clrMapOvr>
  <p:transition>
    <p:cover/>
  </p:transition>
  <p:timing>
    <p:tnLst>
      <p:par>
        <p:cTn dur="indefinite" id="1" nodeType="tmRoot" restart="never"/>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40.JPG" id="2" name="Рисунок 1"/>
          <p:cNvPicPr>
            <a:picLocks noChangeAspect="1"/>
          </p:cNvPicPr>
          <p:nvPr/>
        </p:nvPicPr>
        <p:blipFill>
          <a:blip cstate="print" r:embed="rId2"/>
          <a:srcRect b="65" l="6" r="15" t="46"/>
          <a:stretch>
            <a:fillRect/>
          </a:stretch>
        </p:blipFill>
        <p:spPr>
          <a:xfrm>
            <a:off x="357158" y="785794"/>
            <a:ext cx="8215370" cy="5429288"/>
          </a:xfrm>
          <a:prstGeom prst="rect">
            <a:avLst/>
          </a:prstGeom>
        </p:spPr>
      </p:pic>
    </p:spTree>
  </p:cSld>
  <p:clrMapOvr>
    <a:masterClrMapping/>
  </p:clrMapOvr>
  <p:transition>
    <p:cover/>
  </p:transition>
  <p:timing>
    <p:tnLst>
      <p:par>
        <p:cTn dur="indefinite" id="1" nodeType="tmRoot" restart="never"/>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_0050 (1).JPG" id="2" name="Рисунок 1"/>
          <p:cNvPicPr>
            <a:picLocks noChangeAspect="1"/>
          </p:cNvPicPr>
          <p:nvPr/>
        </p:nvPicPr>
        <p:blipFill>
          <a:blip cstate="print" r:embed="rId2"/>
          <a:srcRect b="104" r="49" t="2"/>
          <a:stretch>
            <a:fillRect/>
          </a:stretch>
        </p:blipFill>
        <p:spPr>
          <a:xfrm rot="5400000">
            <a:off x="-678695" y="1535894"/>
            <a:ext cx="6143670" cy="3786213"/>
          </a:xfrm>
          <a:prstGeom prst="rect">
            <a:avLst/>
          </a:prstGeom>
        </p:spPr>
      </p:pic>
      <p:pic>
        <p:nvPicPr>
          <p:cNvPr descr="DSC_0026.JPG" id="3" name="Рисунок 2"/>
          <p:cNvPicPr>
            <a:picLocks noChangeAspect="1"/>
          </p:cNvPicPr>
          <p:nvPr/>
        </p:nvPicPr>
        <p:blipFill>
          <a:blip cstate="print" r:embed="rId3"/>
          <a:srcRect l="11" r="39"/>
          <a:stretch>
            <a:fillRect/>
          </a:stretch>
        </p:blipFill>
        <p:spPr>
          <a:xfrm rot="5400000">
            <a:off x="3702827" y="1440653"/>
            <a:ext cx="5857916" cy="3976694"/>
          </a:xfrm>
          <a:prstGeom prst="rect">
            <a:avLst/>
          </a:prstGeom>
        </p:spPr>
      </p:pic>
    </p:spTree>
  </p:cSld>
  <p:clrMapOvr>
    <a:masterClrMapping/>
  </p:clrMapOvr>
  <p:transition>
    <p:cover/>
  </p:transition>
  <p:timing>
    <p:tnLst>
      <p:par>
        <p:cTn dur="indefinite" id="1" nodeType="tmRoot" restart="never"/>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29048" cy="6154758"/>
          </a:xfrm>
        </p:spPr>
        <p:txBody>
          <a:bodyPr>
            <a:normAutofit/>
          </a:bodyPr>
          <a:lstStyle/>
          <a:p>
            <a:r>
              <a:rPr b="1" dirty="0" i="1" lang="ru-RU" smtClean="0">
                <a:solidFill>
                  <a:schemeClr val="tx1"/>
                </a:solidFill>
                <a:latin charset="0" pitchFamily="34" typeface="Bahnschrift SemiBold"/>
              </a:rPr>
              <a:t>В Краеведческом музее села Зилаир Республики Башкортостан создан  уголок, посвященный </a:t>
            </a:r>
            <a:r>
              <a:rPr b="1" dirty="0" err="1" i="1" lang="ru-RU" smtClean="0">
                <a:solidFill>
                  <a:schemeClr val="tx1"/>
                </a:solidFill>
                <a:latin charset="0" pitchFamily="34" typeface="Bahnschrift SemiBold"/>
              </a:rPr>
              <a:t>Ишмулле</a:t>
            </a:r>
            <a:r>
              <a:rPr b="1" dirty="0" i="1" lang="ru-RU" smtClean="0">
                <a:solidFill>
                  <a:schemeClr val="tx1"/>
                </a:solidFill>
                <a:latin charset="0" pitchFamily="34" typeface="Bahnschrift SemiBold"/>
              </a:rPr>
              <a:t> </a:t>
            </a:r>
            <a:r>
              <a:rPr b="1" dirty="0" err="1" i="1" lang="ru-RU" smtClean="0">
                <a:solidFill>
                  <a:schemeClr val="tx1"/>
                </a:solidFill>
                <a:latin charset="0" pitchFamily="34" typeface="Bahnschrift SemiBold"/>
              </a:rPr>
              <a:t>Дильмухаметову</a:t>
            </a:r>
            <a:r>
              <a:rPr b="1" dirty="0" i="1" lang="ru-RU" smtClean="0">
                <a:solidFill>
                  <a:schemeClr val="tx1"/>
                </a:solidFill>
                <a:latin charset="0" pitchFamily="34" typeface="Bahnschrift SemiBold"/>
              </a:rPr>
              <a:t>.  </a:t>
            </a:r>
            <a:r>
              <a:rPr b="1" dirty="0" err="1" i="1" lang="ru-RU" smtClean="0">
                <a:solidFill>
                  <a:schemeClr val="tx1"/>
                </a:solidFill>
                <a:latin charset="0" pitchFamily="34" typeface="Bahnschrift SemiBold"/>
              </a:rPr>
              <a:t>Кураи</a:t>
            </a:r>
            <a:r>
              <a:rPr b="1" dirty="0" i="1" lang="ru-RU" smtClean="0">
                <a:solidFill>
                  <a:schemeClr val="tx1"/>
                </a:solidFill>
                <a:latin charset="0" pitchFamily="34" typeface="Bahnschrift SemiBold"/>
              </a:rPr>
              <a:t> из различных материалов, а так же биография с  личной фотографией </a:t>
            </a:r>
            <a:r>
              <a:rPr b="1" dirty="0" err="1" i="1" lang="ru-RU" smtClean="0">
                <a:solidFill>
                  <a:schemeClr val="tx1"/>
                </a:solidFill>
                <a:latin charset="0" pitchFamily="34" typeface="Bahnschrift SemiBold"/>
              </a:rPr>
              <a:t>Ишмуллы</a:t>
            </a:r>
            <a:endParaRPr dirty="0" lang="ru-RU">
              <a:solidFill>
                <a:schemeClr val="tx1"/>
              </a:solidFill>
              <a:latin charset="0" pitchFamily="34" typeface="Bahnschrift SemiBold"/>
            </a:endParaRPr>
          </a:p>
        </p:txBody>
      </p:sp>
      <p:pic>
        <p:nvPicPr>
          <p:cNvPr descr="RAbdj-w7e9I.jpg" id="4" name="Содержимое 3"/>
          <p:cNvPicPr>
            <a:picLocks noChangeAspect="1" noGrp="1"/>
          </p:cNvPicPr>
          <p:nvPr>
            <p:ph idx="1" sz="quarter"/>
          </p:nvPr>
        </p:nvPicPr>
        <p:blipFill>
          <a:blip cstate="print" r:embed="rId2"/>
          <a:srcRect b="8"/>
          <a:stretch>
            <a:fillRect/>
          </a:stretch>
        </p:blipFill>
        <p:spPr>
          <a:xfrm>
            <a:off x="4500562" y="428604"/>
            <a:ext cx="3571900" cy="6059852"/>
          </a:xfrm>
        </p:spPr>
      </p:pic>
    </p:spTree>
  </p:cSld>
  <p:clrMapOvr>
    <a:masterClrMapping/>
  </p:clrMapOvr>
  <p:transition>
    <p:cover/>
  </p:transition>
  <p:timing>
    <p:tnLst>
      <p:par>
        <p:cTn dur="indefinite" id="1" nodeType="tmRoot" restart="never"/>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7467600" cy="6715172"/>
          </a:xfrm>
        </p:spPr>
        <p:txBody>
          <a:bodyPr>
            <a:noAutofit/>
          </a:bodyPr>
          <a:lstStyle/>
          <a:p>
            <a:r>
              <a:rPr lang="ru-RU" sz="3200" dirty="0" smtClean="0">
                <a:solidFill>
                  <a:schemeClr val="tx1"/>
                </a:solidFill>
                <a:latin typeface="Bahnschrift SemiBold" pitchFamily="34" charset="0"/>
              </a:rPr>
              <a:t>Сбор фотографий и личных вещей </a:t>
            </a:r>
            <a:r>
              <a:rPr lang="ru-RU" sz="3200" dirty="0" err="1" smtClean="0">
                <a:solidFill>
                  <a:schemeClr val="tx1"/>
                </a:solidFill>
                <a:latin typeface="Bahnschrift SemiBold" pitchFamily="34" charset="0"/>
              </a:rPr>
              <a:t>Ишмуллы</a:t>
            </a:r>
            <a:r>
              <a:rPr lang="ru-RU" sz="3200" dirty="0" smtClean="0">
                <a:solidFill>
                  <a:schemeClr val="tx1"/>
                </a:solidFill>
                <a:latin typeface="Bahnschrift SemiBold" pitchFamily="34" charset="0"/>
              </a:rPr>
              <a:t> </a:t>
            </a:r>
            <a:r>
              <a:rPr lang="ru-RU" sz="3200" dirty="0" err="1" smtClean="0">
                <a:solidFill>
                  <a:schemeClr val="tx1"/>
                </a:solidFill>
                <a:latin typeface="Bahnschrift SemiBold" pitchFamily="34" charset="0"/>
              </a:rPr>
              <a:t>Ишкалеевича</a:t>
            </a:r>
            <a:r>
              <a:rPr lang="ru-RU" sz="3200" dirty="0" smtClean="0">
                <a:solidFill>
                  <a:schemeClr val="tx1"/>
                </a:solidFill>
                <a:latin typeface="Bahnschrift SemiBold" pitchFamily="34" charset="0"/>
              </a:rPr>
              <a:t> </a:t>
            </a:r>
            <a:r>
              <a:rPr lang="ru-RU" sz="3200" dirty="0" err="1" smtClean="0">
                <a:solidFill>
                  <a:schemeClr val="tx1"/>
                </a:solidFill>
                <a:latin typeface="Bahnschrift SemiBold" pitchFamily="34" charset="0"/>
              </a:rPr>
              <a:t>Дильмухаметова</a:t>
            </a:r>
            <a:r>
              <a:rPr lang="ru-RU" sz="3200" dirty="0" smtClean="0">
                <a:solidFill>
                  <a:schemeClr val="tx1"/>
                </a:solidFill>
                <a:latin typeface="Bahnschrift SemiBold" pitchFamily="34" charset="0"/>
              </a:rPr>
              <a:t> продолжается.</a:t>
            </a:r>
            <a:br>
              <a:rPr lang="ru-RU" sz="3200" dirty="0" smtClean="0">
                <a:solidFill>
                  <a:schemeClr val="tx1"/>
                </a:solidFill>
                <a:latin typeface="Bahnschrift SemiBold" pitchFamily="34" charset="0"/>
              </a:rPr>
            </a:br>
            <a:r>
              <a:rPr lang="ru-RU" sz="3200" dirty="0" smtClean="0">
                <a:solidFill>
                  <a:schemeClr val="tx1"/>
                </a:solidFill>
                <a:latin typeface="Bahnschrift SemiBold" pitchFamily="34" charset="0"/>
              </a:rPr>
              <a:t>Все желающие могут передать в дар в музей, расположенный по адресу Российская Федерация, Республика Башкортостан, </a:t>
            </a:r>
            <a:r>
              <a:rPr lang="ru-RU" sz="3200" dirty="0" err="1" smtClean="0">
                <a:solidFill>
                  <a:schemeClr val="tx1"/>
                </a:solidFill>
                <a:latin typeface="Bahnschrift SemiBold" pitchFamily="34" charset="0"/>
              </a:rPr>
              <a:t>д.Старо-Якупово</a:t>
            </a:r>
            <a:r>
              <a:rPr lang="ru-RU" sz="3200" dirty="0" smtClean="0">
                <a:solidFill>
                  <a:schemeClr val="tx1"/>
                </a:solidFill>
                <a:latin typeface="Bahnschrift SemiBold" pitchFamily="34" charset="0"/>
              </a:rPr>
              <a:t> улица </a:t>
            </a:r>
            <a:r>
              <a:rPr lang="ru-RU" sz="3200" dirty="0" err="1" smtClean="0">
                <a:solidFill>
                  <a:schemeClr val="tx1"/>
                </a:solidFill>
                <a:latin typeface="Bahnschrift SemiBold" pitchFamily="34" charset="0"/>
              </a:rPr>
              <a:t>И.Дильмухаметова</a:t>
            </a:r>
            <a:r>
              <a:rPr lang="ru-RU" sz="3200" dirty="0" smtClean="0">
                <a:solidFill>
                  <a:schemeClr val="tx1"/>
                </a:solidFill>
                <a:latin typeface="Bahnschrift SemiBold" pitchFamily="34" charset="0"/>
              </a:rPr>
              <a:t> д.7 </a:t>
            </a:r>
            <a:br>
              <a:rPr lang="ru-RU" sz="3200" dirty="0" smtClean="0">
                <a:solidFill>
                  <a:schemeClr val="tx1"/>
                </a:solidFill>
                <a:latin typeface="Bahnschrift SemiBold" pitchFamily="34" charset="0"/>
              </a:rPr>
            </a:br>
            <a:r>
              <a:rPr lang="ru-RU" sz="3200" dirty="0" smtClean="0">
                <a:solidFill>
                  <a:srgbClr val="002060"/>
                </a:solidFill>
                <a:latin typeface="Bahnschrift SemiBold" pitchFamily="34" charset="0"/>
              </a:rPr>
              <a:t>Хранитель музейных экспонатов </a:t>
            </a:r>
            <a:br>
              <a:rPr lang="ru-RU" sz="3200" dirty="0" smtClean="0">
                <a:solidFill>
                  <a:srgbClr val="002060"/>
                </a:solidFill>
                <a:latin typeface="Bahnschrift SemiBold" pitchFamily="34" charset="0"/>
              </a:rPr>
            </a:br>
            <a:r>
              <a:rPr lang="ru-RU" sz="3200" dirty="0" err="1" smtClean="0">
                <a:solidFill>
                  <a:srgbClr val="002060"/>
                </a:solidFill>
                <a:latin typeface="Bahnschrift SemiBold" pitchFamily="34" charset="0"/>
              </a:rPr>
              <a:t>Самерханова</a:t>
            </a:r>
            <a:r>
              <a:rPr lang="ru-RU" sz="3200" dirty="0" smtClean="0">
                <a:solidFill>
                  <a:srgbClr val="002060"/>
                </a:solidFill>
                <a:latin typeface="Bahnschrift SemiBold" pitchFamily="34" charset="0"/>
              </a:rPr>
              <a:t> </a:t>
            </a:r>
            <a:r>
              <a:rPr lang="ru-RU" sz="3200" dirty="0" err="1" smtClean="0">
                <a:solidFill>
                  <a:srgbClr val="002060"/>
                </a:solidFill>
                <a:latin typeface="Bahnschrift SemiBold" pitchFamily="34" charset="0"/>
              </a:rPr>
              <a:t>Майсара</a:t>
            </a:r>
            <a:r>
              <a:rPr lang="ru-RU" sz="3200" dirty="0" smtClean="0">
                <a:solidFill>
                  <a:srgbClr val="002060"/>
                </a:solidFill>
                <a:latin typeface="Bahnschrift SemiBold" pitchFamily="34" charset="0"/>
              </a:rPr>
              <a:t> </a:t>
            </a:r>
            <a:r>
              <a:rPr lang="ru-RU" sz="3200" dirty="0" err="1" smtClean="0">
                <a:solidFill>
                  <a:srgbClr val="002060"/>
                </a:solidFill>
                <a:latin typeface="Bahnschrift SemiBold" pitchFamily="34" charset="0"/>
              </a:rPr>
              <a:t>Зайнитдиновна</a:t>
            </a:r>
            <a:r>
              <a:rPr lang="ru-RU" sz="3200" dirty="0" smtClean="0">
                <a:solidFill>
                  <a:srgbClr val="002060"/>
                </a:solidFill>
                <a:latin typeface="Bahnschrift SemiBold" pitchFamily="34" charset="0"/>
              </a:rPr>
              <a:t/>
            </a:r>
            <a:br>
              <a:rPr lang="ru-RU" sz="3200" dirty="0" smtClean="0">
                <a:solidFill>
                  <a:srgbClr val="002060"/>
                </a:solidFill>
                <a:latin typeface="Bahnschrift SemiBold" pitchFamily="34" charset="0"/>
              </a:rPr>
            </a:br>
            <a:r>
              <a:rPr lang="ru-RU" sz="3200" dirty="0" smtClean="0">
                <a:solidFill>
                  <a:srgbClr val="002060"/>
                </a:solidFill>
                <a:latin typeface="Bahnschrift SemiBold" pitchFamily="34" charset="0"/>
              </a:rPr>
              <a:t>номер телефона: +79170422198</a:t>
            </a:r>
            <a:br>
              <a:rPr lang="ru-RU" sz="3200" dirty="0" smtClean="0">
                <a:solidFill>
                  <a:srgbClr val="002060"/>
                </a:solidFill>
                <a:latin typeface="Bahnschrift SemiBold" pitchFamily="34" charset="0"/>
              </a:rPr>
            </a:br>
            <a:r>
              <a:rPr lang="ru-RU" sz="3200" dirty="0" smtClean="0">
                <a:solidFill>
                  <a:schemeClr val="tx1"/>
                </a:solidFill>
                <a:latin typeface="Bahnschrift SemiBold" pitchFamily="34" charset="0"/>
              </a:rPr>
              <a:t/>
            </a:r>
            <a:br>
              <a:rPr lang="ru-RU" sz="3200" dirty="0" smtClean="0">
                <a:solidFill>
                  <a:schemeClr val="tx1"/>
                </a:solidFill>
                <a:latin typeface="Bahnschrift SemiBold" pitchFamily="34" charset="0"/>
              </a:rPr>
            </a:br>
            <a:r>
              <a:rPr lang="ru-RU" sz="3200" dirty="0" smtClean="0">
                <a:solidFill>
                  <a:schemeClr val="tx1"/>
                </a:solidFill>
              </a:rPr>
              <a:t/>
            </a:r>
            <a:br>
              <a:rPr lang="ru-RU" sz="3200" dirty="0" smtClean="0">
                <a:solidFill>
                  <a:schemeClr val="tx1"/>
                </a:solidFill>
              </a:rPr>
            </a:br>
            <a:endParaRPr lang="ru-RU" sz="3200" dirty="0">
              <a:solidFill>
                <a:schemeClr val="tx1"/>
              </a:solidFill>
            </a:endParaRPr>
          </a:p>
        </p:txBody>
      </p:sp>
    </p:spTree>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797568"/>
          </a:xfrm>
        </p:spPr>
        <p:txBody>
          <a:bodyPr>
            <a:noAutofit/>
          </a:bodyPr>
          <a:lstStyle/>
          <a:p>
            <a:r>
              <a:rPr lang="ru-RU" sz="3400" dirty="0" smtClean="0">
                <a:solidFill>
                  <a:schemeClr val="tx1"/>
                </a:solidFill>
                <a:latin typeface="Bahnschrift SemiBold" pitchFamily="34" charset="0"/>
              </a:rPr>
              <a:t>Фотографии личных вещей, вырезки из газет, любительские фото и любую другую информацию возможно передать:</a:t>
            </a:r>
            <a:br>
              <a:rPr lang="ru-RU" sz="3400" dirty="0" smtClean="0">
                <a:solidFill>
                  <a:schemeClr val="tx1"/>
                </a:solidFill>
                <a:latin typeface="Bahnschrift SemiBold" pitchFamily="34" charset="0"/>
              </a:rPr>
            </a:br>
            <a:r>
              <a:rPr lang="ru-RU" sz="3400" dirty="0" smtClean="0">
                <a:solidFill>
                  <a:schemeClr val="tx1"/>
                </a:solidFill>
                <a:latin typeface="Bahnschrift SemiBold" pitchFamily="34" charset="0"/>
              </a:rPr>
              <a:t>по адресу электронной почты: </a:t>
            </a:r>
            <a:r>
              <a:rPr lang="en-US" sz="3400" dirty="0" smtClean="0">
                <a:solidFill>
                  <a:schemeClr val="tx1"/>
                </a:solidFill>
                <a:latin typeface="Bahnschrift SemiBold" pitchFamily="34" charset="0"/>
                <a:hlinkClick r:id="rId2"/>
              </a:rPr>
              <a:t>mukcbs25@mail.ru</a:t>
            </a:r>
            <a:r>
              <a:rPr lang="ru-RU" sz="3400" dirty="0" smtClean="0">
                <a:solidFill>
                  <a:schemeClr val="tx1"/>
                </a:solidFill>
                <a:latin typeface="Bahnschrift SemiBold" pitchFamily="34" charset="0"/>
              </a:rPr>
              <a:t/>
            </a:r>
            <a:br>
              <a:rPr lang="ru-RU" sz="3400" dirty="0" smtClean="0">
                <a:solidFill>
                  <a:schemeClr val="tx1"/>
                </a:solidFill>
                <a:latin typeface="Bahnschrift SemiBold" pitchFamily="34" charset="0"/>
              </a:rPr>
            </a:br>
            <a:r>
              <a:rPr lang="ru-RU" sz="3400" dirty="0" smtClean="0">
                <a:solidFill>
                  <a:schemeClr val="tx1"/>
                </a:solidFill>
                <a:latin typeface="Bahnschrift SemiBold" pitchFamily="34" charset="0"/>
              </a:rPr>
              <a:t>телефон: 2-16-49</a:t>
            </a:r>
            <a:br>
              <a:rPr lang="ru-RU" sz="3400" dirty="0" smtClean="0">
                <a:solidFill>
                  <a:schemeClr val="tx1"/>
                </a:solidFill>
                <a:latin typeface="Bahnschrift SemiBold" pitchFamily="34" charset="0"/>
              </a:rPr>
            </a:br>
            <a:r>
              <a:rPr lang="ru-RU" sz="3400" dirty="0" smtClean="0">
                <a:solidFill>
                  <a:srgbClr val="002060"/>
                </a:solidFill>
                <a:latin typeface="Bahnschrift SemiBold" pitchFamily="34" charset="0"/>
              </a:rPr>
              <a:t>Контактные данные методиста Центральной районной библиотеки Кукушкиной Екатерины Александровны: +79373478172</a:t>
            </a:r>
            <a:endParaRPr lang="ru-RU" sz="3400" dirty="0">
              <a:solidFill>
                <a:srgbClr val="002060"/>
              </a:solidFill>
              <a:latin typeface="Bahnschrift SemiBold" pitchFamily="34" charset="0"/>
            </a:endParaRPr>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68412"/>
          </a:xfrm>
        </p:spPr>
        <p:txBody>
          <a:bodyPr>
            <a:noAutofit/>
          </a:bodyPr>
          <a:lstStyle/>
          <a:p>
            <a:r>
              <a:rPr lang="ru-RU" sz="1200" i="1" dirty="0" smtClean="0">
                <a:solidFill>
                  <a:schemeClr val="tx1"/>
                </a:solidFill>
                <a:latin typeface="Bahnschrift SemiBold" pitchFamily="34" charset="0"/>
              </a:rPr>
              <a:t>Говорят порой, что </a:t>
            </a:r>
            <a:r>
              <a:rPr lang="ru-RU" sz="1200" i="1" dirty="0" err="1" smtClean="0">
                <a:solidFill>
                  <a:schemeClr val="tx1"/>
                </a:solidFill>
                <a:latin typeface="Bahnschrift SemiBold" pitchFamily="34" charset="0"/>
              </a:rPr>
              <a:t>курай</a:t>
            </a:r>
            <a:r>
              <a:rPr lang="ru-RU" sz="1200" i="1" dirty="0" smtClean="0">
                <a:solidFill>
                  <a:schemeClr val="tx1"/>
                </a:solidFill>
                <a:latin typeface="Bahnschrift SemiBold" pitchFamily="34" charset="0"/>
              </a:rPr>
              <a:t> </a:t>
            </a:r>
            <a:r>
              <a:rPr lang="ru-RU" sz="1200" i="1" dirty="0" err="1" smtClean="0">
                <a:solidFill>
                  <a:schemeClr val="tx1"/>
                </a:solidFill>
                <a:latin typeface="Bahnschrift SemiBold" pitchFamily="34" charset="0"/>
              </a:rPr>
              <a:t>Ишмуллы</a:t>
            </a:r>
            <a:r>
              <a:rPr lang="ru-RU" sz="1200" i="1" dirty="0" smtClean="0">
                <a:solidFill>
                  <a:schemeClr val="tx1"/>
                </a:solidFill>
                <a:latin typeface="Bahnschrift SemiBold" pitchFamily="34" charset="0"/>
              </a:rPr>
              <a:t> </a:t>
            </a:r>
            <a:r>
              <a:rPr lang="ru-RU" sz="1200" i="1" dirty="0" err="1" smtClean="0">
                <a:solidFill>
                  <a:schemeClr val="tx1"/>
                </a:solidFill>
                <a:latin typeface="Bahnschrift SemiBold" pitchFamily="34" charset="0"/>
              </a:rPr>
              <a:t>Дилмухаметова</a:t>
            </a:r>
            <a:r>
              <a:rPr lang="ru-RU" sz="1200" i="1" dirty="0" smtClean="0">
                <a:solidFill>
                  <a:schemeClr val="tx1"/>
                </a:solidFill>
                <a:latin typeface="Bahnschrift SemiBold" pitchFamily="34" charset="0"/>
              </a:rPr>
              <a:t> может передать и клекот орла, и пение птиц, и журчание горного ручья, и шелест листьев на ветру… Пожалуй, это действительно так. Ведь  искусство его питается народными соками, берет силу родной земли. В республике  и в родном Зилаирском районе много делается по увековечению памяти </a:t>
            </a:r>
            <a:r>
              <a:rPr lang="ru-RU" sz="1200" i="1" dirty="0" err="1" smtClean="0">
                <a:solidFill>
                  <a:schemeClr val="tx1"/>
                </a:solidFill>
                <a:latin typeface="Bahnschrift SemiBold" pitchFamily="34" charset="0"/>
              </a:rPr>
              <a:t>Ишмуллы</a:t>
            </a:r>
            <a:r>
              <a:rPr lang="ru-RU" sz="1200" i="1" dirty="0" smtClean="0">
                <a:solidFill>
                  <a:schemeClr val="tx1"/>
                </a:solidFill>
                <a:latin typeface="Bahnschrift SemiBold" pitchFamily="34" charset="0"/>
              </a:rPr>
              <a:t> </a:t>
            </a:r>
            <a:r>
              <a:rPr lang="ru-RU" sz="1200" i="1" dirty="0" err="1" smtClean="0">
                <a:solidFill>
                  <a:schemeClr val="tx1"/>
                </a:solidFill>
                <a:latin typeface="Bahnschrift SemiBold" pitchFamily="34" charset="0"/>
              </a:rPr>
              <a:t>Дильмухаметова</a:t>
            </a:r>
            <a:r>
              <a:rPr lang="ru-RU" sz="1200" i="1" dirty="0" smtClean="0">
                <a:solidFill>
                  <a:schemeClr val="tx1"/>
                </a:solidFill>
                <a:latin typeface="Bahnschrift SemiBold" pitchFamily="34" charset="0"/>
              </a:rPr>
              <a:t>. В этом году, по случаю 95-летия со дня рождения знатного </a:t>
            </a:r>
            <a:r>
              <a:rPr lang="ru-RU" sz="1200" i="1" dirty="0" err="1" smtClean="0">
                <a:solidFill>
                  <a:schemeClr val="tx1"/>
                </a:solidFill>
                <a:latin typeface="Bahnschrift SemiBold" pitchFamily="34" charset="0"/>
              </a:rPr>
              <a:t>кураиста</a:t>
            </a:r>
            <a:r>
              <a:rPr lang="ru-RU" sz="1200" i="1" dirty="0" smtClean="0">
                <a:solidFill>
                  <a:schemeClr val="tx1"/>
                </a:solidFill>
                <a:latin typeface="Bahnschrift SemiBold" pitchFamily="34" charset="0"/>
              </a:rPr>
              <a:t>, будет организован Республиканский конкурс </a:t>
            </a:r>
            <a:r>
              <a:rPr lang="ru-RU" sz="1200" i="1" dirty="0" err="1" smtClean="0">
                <a:solidFill>
                  <a:schemeClr val="tx1"/>
                </a:solidFill>
                <a:latin typeface="Bahnschrift SemiBold" pitchFamily="34" charset="0"/>
              </a:rPr>
              <a:t>кураистов</a:t>
            </a:r>
            <a:r>
              <a:rPr lang="ru-RU" sz="1200" i="1" dirty="0" smtClean="0">
                <a:solidFill>
                  <a:schemeClr val="tx1"/>
                </a:solidFill>
                <a:latin typeface="Bahnschrift SemiBold" pitchFamily="34" charset="0"/>
              </a:rPr>
              <a:t>.</a:t>
            </a:r>
            <a:r>
              <a:rPr lang="ru-RU" sz="1200" dirty="0" smtClean="0">
                <a:solidFill>
                  <a:schemeClr val="tx1"/>
                </a:solidFill>
                <a:latin typeface="Bahnschrift SemiBold" pitchFamily="34" charset="0"/>
              </a:rPr>
              <a:t/>
            </a:r>
            <a:br>
              <a:rPr lang="ru-RU" sz="1200" dirty="0" smtClean="0">
                <a:solidFill>
                  <a:schemeClr val="tx1"/>
                </a:solidFill>
                <a:latin typeface="Bahnschrift SemiBold" pitchFamily="34" charset="0"/>
              </a:rPr>
            </a:br>
            <a:r>
              <a:rPr lang="ru-RU" sz="1200" i="1" dirty="0" smtClean="0">
                <a:solidFill>
                  <a:schemeClr val="tx1"/>
                </a:solidFill>
                <a:latin typeface="Bahnschrift SemiBold" pitchFamily="34" charset="0"/>
              </a:rPr>
              <a:t>   Его имя навечно внесено в летопись искусства Башкортостана.</a:t>
            </a:r>
            <a:r>
              <a:rPr lang="ru-RU" sz="1200" dirty="0" smtClean="0">
                <a:latin typeface="Bahnschrift SemiBold" pitchFamily="34" charset="0"/>
              </a:rPr>
              <a:t/>
            </a:r>
            <a:br>
              <a:rPr lang="ru-RU" sz="1200" dirty="0" smtClean="0">
                <a:latin typeface="Bahnschrift SemiBold" pitchFamily="34" charset="0"/>
              </a:rPr>
            </a:br>
            <a:endParaRPr lang="ru-RU" sz="1200" dirty="0">
              <a:latin typeface="Bahnschrift SemiBold" pitchFamily="34" charset="0"/>
            </a:endParaRPr>
          </a:p>
        </p:txBody>
      </p:sp>
      <p:pic>
        <p:nvPicPr>
          <p:cNvPr id="5" name="Содержимое 4" descr="4l2o-cKFCDs.jpg"/>
          <p:cNvPicPr>
            <a:picLocks noGrp="1" noChangeAspect="1"/>
          </p:cNvPicPr>
          <p:nvPr>
            <p:ph sz="quarter" idx="1"/>
          </p:nvPr>
        </p:nvPicPr>
        <p:blipFill>
          <a:blip r:embed="rId2" cstate="print"/>
          <a:stretch>
            <a:fillRect/>
          </a:stretch>
        </p:blipFill>
        <p:spPr>
          <a:xfrm>
            <a:off x="428596" y="1600199"/>
            <a:ext cx="3500461" cy="5017249"/>
          </a:xfrm>
        </p:spPr>
      </p:pic>
      <p:pic>
        <p:nvPicPr>
          <p:cNvPr id="6" name="Содержимое 5" descr="6Q-WdjUlvgo.jpg"/>
          <p:cNvPicPr>
            <a:picLocks noGrp="1" noChangeAspect="1"/>
          </p:cNvPicPr>
          <p:nvPr>
            <p:ph sz="quarter" idx="2"/>
          </p:nvPr>
        </p:nvPicPr>
        <p:blipFill>
          <a:blip r:embed="rId3" cstate="print"/>
          <a:stretch>
            <a:fillRect/>
          </a:stretch>
        </p:blipFill>
        <p:spPr>
          <a:xfrm>
            <a:off x="4500562" y="1571612"/>
            <a:ext cx="3526369" cy="5028741"/>
          </a:xfrm>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tx1"/>
                </a:solidFill>
                <a:latin typeface="Bahnschrift SemiBold" pitchFamily="34" charset="0"/>
              </a:rPr>
              <a:t>Место рождения </a:t>
            </a:r>
            <a:r>
              <a:rPr lang="ru-RU" dirty="0" err="1" smtClean="0">
                <a:solidFill>
                  <a:schemeClr val="tx1"/>
                </a:solidFill>
                <a:latin typeface="Bahnschrift SemiBold" pitchFamily="34" charset="0"/>
              </a:rPr>
              <a:t>Ишмуллы</a:t>
            </a:r>
            <a:r>
              <a:rPr lang="ru-RU" dirty="0" smtClean="0">
                <a:solidFill>
                  <a:schemeClr val="tx1"/>
                </a:solidFill>
                <a:latin typeface="Bahnschrift SemiBold" pitchFamily="34" charset="0"/>
              </a:rPr>
              <a:t> </a:t>
            </a:r>
            <a:r>
              <a:rPr lang="ru-RU" dirty="0" err="1" smtClean="0">
                <a:solidFill>
                  <a:schemeClr val="tx1"/>
                </a:solidFill>
                <a:latin typeface="Bahnschrift SemiBold" pitchFamily="34" charset="0"/>
              </a:rPr>
              <a:t>Дильмухаметова</a:t>
            </a:r>
            <a:r>
              <a:rPr lang="ru-RU" dirty="0" smtClean="0">
                <a:solidFill>
                  <a:schemeClr val="tx1"/>
                </a:solidFill>
                <a:latin typeface="Bahnschrift SemiBold" pitchFamily="34" charset="0"/>
              </a:rPr>
              <a:t> Республика Башкортостан Зилаирский район </a:t>
            </a:r>
            <a:r>
              <a:rPr lang="ru-RU" dirty="0" err="1" smtClean="0">
                <a:solidFill>
                  <a:schemeClr val="tx1"/>
                </a:solidFill>
                <a:latin typeface="Bahnschrift SemiBold" pitchFamily="34" charset="0"/>
              </a:rPr>
              <a:t>д.Старо-Якупово</a:t>
            </a:r>
            <a:endParaRPr lang="ru-RU" dirty="0">
              <a:solidFill>
                <a:schemeClr val="tx1"/>
              </a:solidFill>
              <a:latin typeface="Bahnschrift SemiBold" pitchFamily="34" charset="0"/>
            </a:endParaRPr>
          </a:p>
        </p:txBody>
      </p:sp>
      <p:pic>
        <p:nvPicPr>
          <p:cNvPr id="4" name="Содержимое 3" descr="gj_XVxXg6W8.jpg"/>
          <p:cNvPicPr>
            <a:picLocks noGrp="1" noChangeAspect="1"/>
          </p:cNvPicPr>
          <p:nvPr>
            <p:ph sz="quarter" idx="1"/>
          </p:nvPr>
        </p:nvPicPr>
        <p:blipFill>
          <a:blip r:embed="rId2" cstate="print"/>
          <a:stretch>
            <a:fillRect/>
          </a:stretch>
        </p:blipFill>
        <p:spPr>
          <a:xfrm>
            <a:off x="500034" y="1500174"/>
            <a:ext cx="7572427" cy="5072098"/>
          </a:xfrm>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rmAutofit fontScale="90000"/>
          </a:bodyPr>
          <a:lstStyle/>
          <a:p>
            <a:pPr algn="ctr"/>
            <a:r>
              <a:rPr lang="ru-RU" dirty="0" smtClean="0">
                <a:solidFill>
                  <a:schemeClr val="tx1"/>
                </a:solidFill>
                <a:latin typeface="Bahnschrift SemiBold" pitchFamily="34" charset="0"/>
              </a:rPr>
              <a:t>Окрестности д. </a:t>
            </a:r>
            <a:r>
              <a:rPr lang="ru-RU" dirty="0" err="1" smtClean="0">
                <a:solidFill>
                  <a:schemeClr val="tx1"/>
                </a:solidFill>
                <a:latin typeface="Bahnschrift SemiBold" pitchFamily="34" charset="0"/>
              </a:rPr>
              <a:t>Старо-Якупово</a:t>
            </a:r>
            <a:endParaRPr lang="ru-RU" dirty="0">
              <a:solidFill>
                <a:schemeClr val="tx1"/>
              </a:solidFill>
              <a:latin typeface="Bahnschrift SemiBold" pitchFamily="34" charset="0"/>
            </a:endParaRPr>
          </a:p>
        </p:txBody>
      </p:sp>
      <p:pic>
        <p:nvPicPr>
          <p:cNvPr id="5" name="Содержимое 4" descr="bCY0My_9vC0.jpg"/>
          <p:cNvPicPr>
            <a:picLocks noGrp="1" noChangeAspect="1"/>
          </p:cNvPicPr>
          <p:nvPr>
            <p:ph sz="quarter" idx="1"/>
          </p:nvPr>
        </p:nvPicPr>
        <p:blipFill>
          <a:blip r:embed="rId2" cstate="print"/>
          <a:stretch>
            <a:fillRect/>
          </a:stretch>
        </p:blipFill>
        <p:spPr>
          <a:xfrm>
            <a:off x="500034" y="857232"/>
            <a:ext cx="3849036" cy="2643206"/>
          </a:xfrm>
        </p:spPr>
      </p:pic>
      <p:pic>
        <p:nvPicPr>
          <p:cNvPr id="6" name="Содержимое 5" descr="J1-j8waFItI.jpg"/>
          <p:cNvPicPr>
            <a:picLocks noGrp="1" noChangeAspect="1"/>
          </p:cNvPicPr>
          <p:nvPr>
            <p:ph sz="quarter" idx="2"/>
          </p:nvPr>
        </p:nvPicPr>
        <p:blipFill>
          <a:blip r:embed="rId3" cstate="print"/>
          <a:stretch>
            <a:fillRect/>
          </a:stretch>
        </p:blipFill>
        <p:spPr>
          <a:xfrm>
            <a:off x="4500562" y="2143116"/>
            <a:ext cx="3968094" cy="2738915"/>
          </a:xfrm>
        </p:spPr>
      </p:pic>
      <p:pic>
        <p:nvPicPr>
          <p:cNvPr id="7" name="Рисунок 6" descr="B0SpzUjiBnA.jpg"/>
          <p:cNvPicPr>
            <a:picLocks noChangeAspect="1"/>
          </p:cNvPicPr>
          <p:nvPr/>
        </p:nvPicPr>
        <p:blipFill>
          <a:blip r:embed="rId4" cstate="print"/>
          <a:stretch>
            <a:fillRect/>
          </a:stretch>
        </p:blipFill>
        <p:spPr>
          <a:xfrm>
            <a:off x="500034" y="3786190"/>
            <a:ext cx="3828106" cy="2708086"/>
          </a:xfrm>
          <a:prstGeom prst="rect">
            <a:avLst/>
          </a:prstGeom>
        </p:spPr>
      </p:pic>
    </p:spTree>
  </p:cSld>
  <p:clrMapOvr>
    <a:masterClrMapping/>
  </p:clrMapOvr>
  <p:transition>
    <p:cover/>
  </p:transition>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normAutofit/>
          </a:bodyPr>
          <a:lstStyle/>
          <a:p>
            <a:pPr algn="ctr"/>
            <a:r>
              <a:rPr dirty="0" lang="ru-RU" smtClean="0" sz="4800">
                <a:solidFill>
                  <a:schemeClr val="tx1"/>
                </a:solidFill>
                <a:latin charset="0" pitchFamily="34" typeface="Bahnschrift SemiBold"/>
              </a:rPr>
              <a:t>Скала </a:t>
            </a:r>
            <a:r>
              <a:rPr dirty="0" err="1" lang="ru-RU" smtClean="0" sz="4800">
                <a:solidFill>
                  <a:schemeClr val="tx1"/>
                </a:solidFill>
                <a:latin charset="0" pitchFamily="34" typeface="Bahnschrift SemiBold"/>
              </a:rPr>
              <a:t>Таштуры</a:t>
            </a:r>
            <a:endParaRPr dirty="0" lang="ru-RU" sz="4800">
              <a:solidFill>
                <a:schemeClr val="tx1"/>
              </a:solidFill>
              <a:latin charset="0" pitchFamily="34" typeface="Bahnschrift SemiBold"/>
            </a:endParaRPr>
          </a:p>
        </p:txBody>
      </p:sp>
      <p:pic>
        <p:nvPicPr>
          <p:cNvPr descr="0PoFhnxxf3M.jpg" id="4" name="Содержимое 3"/>
          <p:cNvPicPr>
            <a:picLocks noChangeAspect="1" noGrp="1"/>
          </p:cNvPicPr>
          <p:nvPr>
            <p:ph idx="1" sz="quarter"/>
          </p:nvPr>
        </p:nvPicPr>
        <p:blipFill>
          <a:blip cstate="print" r:embed="rId2"/>
          <a:srcRect b="45"/>
          <a:stretch>
            <a:fillRect/>
          </a:stretch>
        </p:blipFill>
        <p:spPr>
          <a:xfrm>
            <a:off x="457200" y="1467627"/>
            <a:ext cx="7686700" cy="4961769"/>
          </a:xfrm>
        </p:spPr>
      </p:pic>
    </p:spTree>
  </p:cSld>
  <p:clrMapOvr>
    <a:masterClrMapping/>
  </p:clrMapOvr>
  <p:transition>
    <p:cover/>
  </p:transition>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828916" cy="4868874"/>
          </a:xfrm>
        </p:spPr>
        <p:txBody>
          <a:bodyPr>
            <a:noAutofit/>
          </a:bodyPr>
          <a:lstStyle/>
          <a:p>
            <a:r>
              <a:rPr lang="ru-RU" sz="2400" b="1" i="1" dirty="0" smtClean="0">
                <a:solidFill>
                  <a:schemeClr val="tx1"/>
                </a:solidFill>
                <a:latin typeface="Bahnschrift SemiBold" pitchFamily="34" charset="0"/>
              </a:rPr>
              <a:t>На знаменитой скале </a:t>
            </a:r>
            <a:r>
              <a:rPr lang="ru-RU" sz="2400" b="1" i="1" dirty="0" err="1" smtClean="0">
                <a:solidFill>
                  <a:schemeClr val="tx1"/>
                </a:solidFill>
                <a:latin typeface="Bahnschrift SemiBold" pitchFamily="34" charset="0"/>
              </a:rPr>
              <a:t>Таштуры</a:t>
            </a:r>
            <a:r>
              <a:rPr lang="ru-RU" sz="2400" b="1" i="1" dirty="0" smtClean="0">
                <a:solidFill>
                  <a:schemeClr val="tx1"/>
                </a:solidFill>
                <a:latin typeface="Bahnschrift SemiBold" pitchFamily="34" charset="0"/>
              </a:rPr>
              <a:t>  в 2022 году установлен Памятник  </a:t>
            </a:r>
            <a:r>
              <a:rPr lang="ru-RU" sz="2400" b="1" i="1" dirty="0" err="1" smtClean="0">
                <a:solidFill>
                  <a:schemeClr val="tx1"/>
                </a:solidFill>
                <a:latin typeface="Bahnschrift SemiBold" pitchFamily="34" charset="0"/>
              </a:rPr>
              <a:t>Курая</a:t>
            </a:r>
            <a:r>
              <a:rPr lang="ru-RU" sz="2400" b="1" i="1" dirty="0" smtClean="0">
                <a:solidFill>
                  <a:schemeClr val="tx1"/>
                </a:solidFill>
                <a:latin typeface="Bahnschrift SemiBold" pitchFamily="34" charset="0"/>
              </a:rPr>
              <a:t> посвященный </a:t>
            </a:r>
            <a:r>
              <a:rPr lang="ru-RU" sz="2400" b="1" i="1" dirty="0" err="1" smtClean="0">
                <a:solidFill>
                  <a:schemeClr val="tx1"/>
                </a:solidFill>
                <a:latin typeface="Bahnschrift SemiBold" pitchFamily="34" charset="0"/>
              </a:rPr>
              <a:t>Ишмулле</a:t>
            </a:r>
            <a:r>
              <a:rPr lang="ru-RU" sz="2400" b="1" i="1" dirty="0" smtClean="0">
                <a:solidFill>
                  <a:schemeClr val="tx1"/>
                </a:solidFill>
                <a:latin typeface="Bahnschrift SemiBold" pitchFamily="34" charset="0"/>
              </a:rPr>
              <a:t> </a:t>
            </a:r>
            <a:r>
              <a:rPr lang="ru-RU" sz="2400" b="1" i="1" dirty="0" err="1" smtClean="0">
                <a:solidFill>
                  <a:schemeClr val="tx1"/>
                </a:solidFill>
                <a:latin typeface="Bahnschrift SemiBold" pitchFamily="34" charset="0"/>
              </a:rPr>
              <a:t>Дильмухаметову</a:t>
            </a:r>
            <a:r>
              <a:rPr lang="ru-RU" sz="2000" dirty="0" smtClean="0">
                <a:latin typeface="Bahnschrift SemiBold" pitchFamily="34" charset="0"/>
              </a:rPr>
              <a:t/>
            </a:r>
            <a:br>
              <a:rPr lang="ru-RU" sz="2000" dirty="0" smtClean="0">
                <a:latin typeface="Bahnschrift SemiBold" pitchFamily="34" charset="0"/>
              </a:rPr>
            </a:br>
            <a:endParaRPr lang="ru-RU" sz="2000" dirty="0">
              <a:latin typeface="Bahnschrift SemiBold" pitchFamily="34" charset="0"/>
            </a:endParaRPr>
          </a:p>
        </p:txBody>
      </p:sp>
      <p:pic>
        <p:nvPicPr>
          <p:cNvPr id="4" name="Содержимое 3" descr="l5rHaGqInqw.jpg"/>
          <p:cNvPicPr>
            <a:picLocks noGrp="1" noChangeAspect="1"/>
          </p:cNvPicPr>
          <p:nvPr>
            <p:ph sz="quarter" idx="1"/>
          </p:nvPr>
        </p:nvPicPr>
        <p:blipFill>
          <a:blip r:embed="rId2" cstate="print"/>
          <a:stretch>
            <a:fillRect/>
          </a:stretch>
        </p:blipFill>
        <p:spPr>
          <a:xfrm>
            <a:off x="3643306" y="214290"/>
            <a:ext cx="4247314" cy="6374954"/>
          </a:xfrm>
        </p:spPr>
      </p:pic>
    </p:spTree>
  </p:cSld>
  <p:clrMapOvr>
    <a:masterClrMapping/>
  </p:clrMapOvr>
  <p:transition>
    <p:cover/>
  </p:transition>
  <p:timing>
    <p:tnLst>
      <p:par>
        <p:cTn id="1" dur="indefinite" restart="never" nodeType="tmRoot"/>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dirty="0" lang="ru-RU" smtClean="0">
                <a:solidFill>
                  <a:schemeClr val="tx1"/>
                </a:solidFill>
                <a:latin charset="0" pitchFamily="34" typeface="Bahnschrift SemiBold"/>
              </a:rPr>
              <a:t>Место родового дома семьи </a:t>
            </a:r>
            <a:r>
              <a:rPr dirty="0" err="1" lang="ru-RU" smtClean="0">
                <a:solidFill>
                  <a:schemeClr val="tx1"/>
                </a:solidFill>
                <a:latin charset="0" pitchFamily="34" typeface="Bahnschrift SemiBold"/>
              </a:rPr>
              <a:t>Ишмуллы</a:t>
            </a:r>
            <a:r>
              <a:rPr dirty="0" lang="ru-RU" smtClean="0">
                <a:solidFill>
                  <a:schemeClr val="tx1"/>
                </a:solidFill>
                <a:latin charset="0" pitchFamily="34" typeface="Bahnschrift SemiBold"/>
              </a:rPr>
              <a:t> </a:t>
            </a:r>
            <a:r>
              <a:rPr dirty="0" err="1" lang="ru-RU" smtClean="0">
                <a:solidFill>
                  <a:schemeClr val="tx1"/>
                </a:solidFill>
                <a:latin charset="0" pitchFamily="34" typeface="Bahnschrift SemiBold"/>
              </a:rPr>
              <a:t>Дильмухаметова</a:t>
            </a:r>
            <a:r>
              <a:rPr dirty="0" lang="ru-RU" smtClean="0">
                <a:solidFill>
                  <a:schemeClr val="tx1"/>
                </a:solidFill>
                <a:latin charset="0" pitchFamily="34" typeface="Bahnschrift SemiBold"/>
              </a:rPr>
              <a:t> в д. </a:t>
            </a:r>
            <a:r>
              <a:rPr dirty="0" err="1" lang="ru-RU" smtClean="0">
                <a:solidFill>
                  <a:schemeClr val="tx1"/>
                </a:solidFill>
                <a:latin charset="0" pitchFamily="34" typeface="Bahnschrift SemiBold"/>
              </a:rPr>
              <a:t>Старо-Якупово</a:t>
            </a:r>
            <a:endParaRPr dirty="0" lang="ru-RU">
              <a:solidFill>
                <a:schemeClr val="tx1"/>
              </a:solidFill>
              <a:latin charset="0" pitchFamily="34" typeface="Bahnschrift SemiBold"/>
            </a:endParaRPr>
          </a:p>
        </p:txBody>
      </p:sp>
      <p:pic>
        <p:nvPicPr>
          <p:cNvPr descr="AWvwHtLNBjQ.jpg" id="4" name="Содержимое 3"/>
          <p:cNvPicPr>
            <a:picLocks noChangeAspect="1" noGrp="1"/>
          </p:cNvPicPr>
          <p:nvPr>
            <p:ph idx="1" sz="quarter"/>
          </p:nvPr>
        </p:nvPicPr>
        <p:blipFill>
          <a:blip cstate="print" r:embed="rId2"/>
          <a:srcRect b="11"/>
          <a:stretch>
            <a:fillRect/>
          </a:stretch>
        </p:blipFill>
        <p:spPr>
          <a:xfrm>
            <a:off x="609920" y="1600200"/>
            <a:ext cx="7516721" cy="4829196"/>
          </a:xfrm>
        </p:spPr>
      </p:pic>
    </p:spTree>
  </p:cSld>
  <p:clrMapOvr>
    <a:masterClrMapping/>
  </p:clrMapOvr>
  <p:transition>
    <p:cover/>
  </p:transition>
  <p:timing>
    <p:tnLst>
      <p:par>
        <p:cTn dur="indefinite" id="1" nodeType="tmRoot" restart="never"/>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169</TotalTime>
  <Words>521</Words>
  <PresentationFormat>Экран (4:3)</PresentationFormat>
  <Paragraphs>26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Эркер</vt:lpstr>
      <vt:lpstr>Слайд 1</vt:lpstr>
      <vt:lpstr> Курай… Еще в древности о нем слагали песни и легенды.  Но открыть мир своих тайн курай может только тогда, когда есть настоящие кураисты – такие, как  Ишмулла Дильмухаетов.     «А знаешь, где на Южном Урале самый хороший курай растет?» - спрашивает Ишмулла Ишкалеевич и, с широкой улыбкой на бронзовом лице, густым, теперь, с годами, уже с некоторой хрипотцой бархатным голосом продолжив беседу, сам же отвечает:  «Издревле славились кураем и кураистами башкиры–тангаурцы. Длина курая у тангаурцев – одиннадцать тотам».  И он протягивает ладонь. Тотам – это значит ширина ладони.    Ишмулла Дильмухаметов – человек крупный, крепкий, словно дуб, выросший на вершинах Урала, соответственно и ладонь его имеет внушительную ширину.  «Так вот, - поясняет он, - чем крупнее курай, тем лучше мелодия.  Могущество и красота природы дают силу и кураисту».      Родился Ишмулла Ишкалеевич Дильмухаметов  в 1928 году в деревне Старо-Якупово, расположенной на берегу чудесной реки Сакмара. Впитывая красоту окружающей природы, лирику, философию народных песен, народного фольклора, он выработал в себе качества настоящего музыканта – импровизатора и композитора.    Природа щедро одарила Ишмуллу – звонкий сильный голос, отличная память, яркая музыкальность появились еще в детстве. Отец, знатный в деревне кураист Ишкали-ага,  приучал сыновей игре на курае с малых лет. Творческий путь И.И. Дильмухаметова во многом необычен. Во–первых, ему не пришлось обучаться не только в высших, но и в средних музыкальных учебных заведениях. Во – вторых, к главному своему призванию – к искусству игры на курае он шел долгим, неведомым для самого себя путем. Вначале на сцену он вышел как актер драматического театра. Случилось это так: его, влюбленного в искусство деревенского юношу, заметили руководители Сибайского театра во время гастролей, пригласили в коллектив, дали ему ролей в спектаклях. С особым удовольствием играл он в тех постановках, в которых было много песен и музыки. Затем Дильмухаметов перешел на работу в Башкирский государственный академический театр драмы им. М.Гафури. Здесь он создал больше двадцати колоритных образов. Работа в театре обогатила его опытом и мастерством актера, которые так нужны и важны  и исполнителю – кураисту, и певцу.</vt:lpstr>
      <vt:lpstr>В 1949 – 1952 годах, во время службы в армии в г. Чарджоу Туркестана, он был руководителем военного ансамбля. В 1966 году  стал солистом – кураистом в Башкирской государственной филармонии.  Высокое исполнительское мастерство в сочетании с мастерством артиста очень скоро позволили ему выдвинуться в число ведущих артистов башкирской эстрады. К Ишмулле Дильмухаметову пришло признание. О нем заговорили как о большом мастере, виртуозном, уникальном исполнителе – кураисте. Поистине восторженно было воспринято и возрождение игры на курае в сочетании с элементами узляу – горлового пения. В его репертуаре появились как народные песни, так и своего собственного сочинения. Так в одном лице выявились и соединились самые различные грани его дарования. Участвуя в концертах в столице нашей Родины Москве, а также за рубежом на сценах Франции и Италии, Швеции и Швейцарии, Афганистана и Пакистана, Польши и Германии, Венгрии и Японии, Бирмы и Ирана он сумел создать символически обобщенный музыкально-поэтический образ родной земли – древнего Урала, священной земли наших предков и современников. Этот прекрасный монолог певца и кураиста в записях и поныне покоряет сердца слушателей. Он прославил наш курай всему миру.    Очень высоко оценила выступление на одном из конкурсов И. Дильмухаметова известный композитор А. Пахмутова, где наш земляк первый раз завоевал звание лауреата.    А руководитель артистов, гастролирующих в течение полутора десятка лет за рубежом, профессор И. Моисеев говорил: «Выступление Ишмуллы Дильмухаметова равны половине выступлений нашей группы». Известный башкирский композитор Загир Исмагилов в одном из своих выступлений сказал: «Я обратился к нескольким писателям, драматургам с просьбой написать либретто, а Ишмулла Дильмухаметов, у которого образование всего 4 класса, написал их сразу три». Да, несмотря на то, что он не мог получить специальное образование, но благодаря природному таланту, превратился в национальную гордость. Пишет либретто к операм «Послы Урала», «Акмулла», «Кахым туре». Как известно, эти произведения принесли большой успех театру и до сих пор тепло воспринимаются зрителями. К сожалению, он не смог закончить либретто «Карасакал». Он также с большой любовью исполнял песни о родном крае, природе.    За большие творческие успехи и высокое исполнительское мастерство Ишмулле Ишкалеевичу Дильмухаметову в разные годы были присвоены высокие звания «Заслуженный артист БАССР» и «Народный артист БАССР», «Заслуженный артист РСФСР». Он был лауреатом республиканских премий им. Г. Саляма и С. Юлаева. </vt:lpstr>
      <vt:lpstr>Говорят порой, что курай Ишмуллы Дилмухаметова может передать и клекот орла, и пение птиц, и журчание горного ручья, и шелест листьев на ветру… Пожалуй, это действительно так. Ведь  искусство его питается народными соками, берет силу родной земли. В республике  и в родном Зилаирском районе много делается по увековечению памяти Ишмуллы Дильмухаметова. В этом году, по случаю 95-летия со дня рождения знатного кураиста, будет организован Республиканский конкурс кураистов.    Его имя навечно внесено в летопись искусства Башкортостана. </vt:lpstr>
      <vt:lpstr>Место рождения Ишмуллы Дильмухаметова Республика Башкортостан Зилаирский район д.Старо-Якупово</vt:lpstr>
      <vt:lpstr>Окрестности д. Старо-Якупово</vt:lpstr>
      <vt:lpstr>Скала Таштуры</vt:lpstr>
      <vt:lpstr>На знаменитой скале Таштуры  в 2022 году установлен Памятник  Курая посвященный Ишмулле Дильмухаметову </vt:lpstr>
      <vt:lpstr>Место родового дома семьи Ишмуллы Дильмухаметова в д. Старо-Якупово</vt:lpstr>
      <vt:lpstr>Улица Ишмуллы Дильмухаметова</vt:lpstr>
      <vt:lpstr>Армейский альбом И. Дильмухаметова</vt:lpstr>
      <vt:lpstr>Годы службы в Советской армии</vt:lpstr>
      <vt:lpstr>Слайд 13</vt:lpstr>
      <vt:lpstr>Справа от  Ишмуллы Дильмухаметова находится его супруга Аниса Дильмухаметова</vt:lpstr>
      <vt:lpstr>Дочь Ишмуллы Дильмухаметова – Шаура Дильмухаметова</vt:lpstr>
      <vt:lpstr>Семейные фотографии из личной галереи Ишмуллы Дильмухаметова</vt:lpstr>
      <vt:lpstr>Музей посвященный Ишмулле Дильмухаметову в д. Старо-Якупово </vt:lpstr>
      <vt:lpstr>Слайд 18</vt:lpstr>
      <vt:lpstr>Комната – музей с личными вещами, фотографиями и вырезками из газет </vt:lpstr>
      <vt:lpstr>Слайд 20</vt:lpstr>
      <vt:lpstr>Сценические костюмы Ишмуллы Дильмухаметова</vt:lpstr>
      <vt:lpstr>Слайд 22</vt:lpstr>
      <vt:lpstr>В музее так же находятся любимые кураи Ишмуллы Дильмухаметова,на которых он исполнял свои песни и мелодии </vt:lpstr>
      <vt:lpstr>Пояса Ишмуллы Дильмухаметова для выступления (Кэрэм)</vt:lpstr>
      <vt:lpstr>Газетные вырезки из статей о Ишмулле Дильмухаметове </vt:lpstr>
      <vt:lpstr>Выставка из фотографий в музее, посвященном Ишмуллы Дильмухаметова в деревне Старо-Якупово</vt:lpstr>
      <vt:lpstr>Фотогалерея личных фотографий в музеи им.Ишмулы Дильмухаметова в деревне Старо-Якупово </vt:lpstr>
      <vt:lpstr>Слайд 28</vt:lpstr>
      <vt:lpstr>Слайд 29</vt:lpstr>
      <vt:lpstr>Слайд 30</vt:lpstr>
      <vt:lpstr>Слайд 31</vt:lpstr>
      <vt:lpstr>Слайд 32</vt:lpstr>
      <vt:lpstr>Слайд 33</vt:lpstr>
      <vt:lpstr>Слайд 34</vt:lpstr>
      <vt:lpstr>В Краеведческом музее села Зилаир Республики Башкортостан создан  уголок, посвященный Ишмулле Дильмухаметову.  Кураи из различных материалов, а так же биография с  личной фотографией Ишмуллы</vt:lpstr>
      <vt:lpstr>Сбор фотографий и личных вещей Ишмуллы Ишкалеевича Дильмухаметова продолжается. Все желающие могут передать в дар в музей, расположенный по адресу Российская Федерация, Республика Башкортостан, д.Старо-Якупово улица И.Дильмухаметова д.7  Хранитель музейных экспонатов  Самерханова Майсара Зайнитдиновна номер телефона: +79170422198   </vt:lpstr>
      <vt:lpstr>Фотографии личных вещей, вырезки из газет, любительские фото и любую другую информацию возможно передать: по адресу электронной почты: mukcbs25@mail.ru телефон: 2-16-49 Контактные данные методиста Центральной районной библиотеки Кукушкиной Екатерины Александровны: +79373478172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Пользователь Windows</cp:lastModifiedBy>
  <cp:revision>20</cp:revision>
  <dcterms:created xsi:type="dcterms:W3CDTF">2023-04-05T04:32:00Z</dcterms:created>
  <dcterms:modified xsi:type="dcterms:W3CDTF">2023-04-05T10:42:12Z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2127783</vt:lpwstr>
  </property>
  <property fmtid="{D5CDD505-2E9C-101B-9397-08002B2CF9AE}" name="NXPowerLiteSettings" pid="3">
    <vt:lpwstr>F7000400038000</vt:lpwstr>
  </property>
  <property fmtid="{D5CDD505-2E9C-101B-9397-08002B2CF9AE}" name="NXPowerLiteVersion" pid="4">
    <vt:lpwstr>S9.2.0</vt:lpwstr>
  </property>
</Properties>
</file>